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17" r:id="rId3"/>
    <p:sldId id="318" r:id="rId4"/>
    <p:sldId id="311" r:id="rId5"/>
    <p:sldId id="258" r:id="rId6"/>
    <p:sldId id="281" r:id="rId7"/>
    <p:sldId id="282" r:id="rId8"/>
    <p:sldId id="274" r:id="rId9"/>
    <p:sldId id="286" r:id="rId10"/>
    <p:sldId id="312" r:id="rId11"/>
    <p:sldId id="313" r:id="rId12"/>
    <p:sldId id="315" r:id="rId13"/>
    <p:sldId id="279" r:id="rId14"/>
    <p:sldId id="316" r:id="rId15"/>
    <p:sldId id="298" r:id="rId16"/>
    <p:sldId id="303" r:id="rId17"/>
    <p:sldId id="304" r:id="rId18"/>
    <p:sldId id="305" r:id="rId19"/>
    <p:sldId id="306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CE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9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3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6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03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0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35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89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90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08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5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6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8A34-0D47-4097-8E85-E91EA8E7A65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710F-BE84-4AD8-9DFF-21CCF7A3D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2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erial view of a large area with trees&#10;&#10;Description automatically generated">
            <a:extLst>
              <a:ext uri="{FF2B5EF4-FFF2-40B4-BE49-F238E27FC236}">
                <a16:creationId xmlns:a16="http://schemas.microsoft.com/office/drawing/2014/main" id="{04A36CE7-2F42-5B5D-D989-6389009DD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9" r="1412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05B96E-2190-AB29-CF7C-0DB266F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urple and white sign with text&#10;&#10;Description automatically generated">
            <a:extLst>
              <a:ext uri="{FF2B5EF4-FFF2-40B4-BE49-F238E27FC236}">
                <a16:creationId xmlns:a16="http://schemas.microsoft.com/office/drawing/2014/main" id="{DF3C935D-64A4-B6DA-FD18-7A5E6B29C6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3" y="245157"/>
            <a:ext cx="1548637" cy="908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558" y="1321668"/>
            <a:ext cx="5143771" cy="18141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Abbey Fields Swimming Pools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921" y="3511613"/>
            <a:ext cx="3973386" cy="112134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Media Briefing  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Wednesday 7</a:t>
            </a:r>
            <a:r>
              <a:rPr lang="en-GB" sz="18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 February 2024</a:t>
            </a:r>
          </a:p>
          <a:p>
            <a:pPr algn="l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Castle Farm Leisure Centre</a:t>
            </a:r>
          </a:p>
        </p:txBody>
      </p:sp>
    </p:spTree>
    <p:extLst>
      <p:ext uri="{BB962C8B-B14F-4D97-AF65-F5344CB8AC3E}">
        <p14:creationId xmlns:p14="http://schemas.microsoft.com/office/powerpoint/2010/main" val="248886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uilding with lounge chairs and a pool&#10;&#10;Description automatically generated">
            <a:extLst>
              <a:ext uri="{FF2B5EF4-FFF2-40B4-BE49-F238E27FC236}">
                <a16:creationId xmlns:a16="http://schemas.microsoft.com/office/drawing/2014/main" id="{917511EB-AD7D-4305-0185-190A3D8A3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4" r="18589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Update on planning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Section 73 application to raise the base of the building 500mm and the ridge height 350mm was approved in December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Dealing with Conditions now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Project has full planning permission (with Conditions)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18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-99272"/>
            <a:ext cx="11917680" cy="15113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Update on cost 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88" y="954829"/>
            <a:ext cx="1078804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The returns from sub-contractors were higher than anticipated. This was because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The design changes were more complex than anticipated in July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Local construction costs are rising fast (as seen in other projects)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Initial price was unaffordable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The Council has worked closely with Mace and Kier to resolve this issue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Kier has offered a substantial reduction in cost to enable to work to continue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The Council has decided to drop the duck feeding platform and the refurbishment of the tennis courts from the works at present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The tennis courts will be the first item reinstated to the project if the contingency is preserved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If not, the work will be funded from elsewhere as it is a planning requirement</a:t>
            </a:r>
          </a:p>
          <a:p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8BB9CA-6CB7-43F3-4B8B-BDFFDDE2B6D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Conclusions on 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81463"/>
            <a:ext cx="4427621" cy="4523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Council has agreed a price with Kier of £22,000,000 exactly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This enables the Council to remain within its agreed overall cost ceiling for the project whilst protecting the agreed contingencies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Council has agreed for Kier to proceed with the works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project will be very closely monitored for costs throughout construction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916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6CA92B58-8D89-2D23-43D9-88E679E6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526" y="1077"/>
            <a:ext cx="465328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Update on programme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2380" y="1900989"/>
            <a:ext cx="4788568" cy="4812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Both the Council and Kier are very keen to get construction underway as soon as possible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Enabling works to set up the site will begin in February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Construction will begin in March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programme has had to be extended due to the complexity of the suspended slab foundations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 November it was reported that the programme was predicted to be 114 weeks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Further analysis means the agreed programme is now 121 weeks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This will lead to completion in the summer of 2026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7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in a swimming pool&#10;&#10;Description automatically generated">
            <a:extLst>
              <a:ext uri="{FF2B5EF4-FFF2-40B4-BE49-F238E27FC236}">
                <a16:creationId xmlns:a16="http://schemas.microsoft.com/office/drawing/2014/main" id="{9FEEA147-FB70-832E-84CB-5984697A5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4" r="1348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8BB9CA-6CB7-43F3-4B8B-BDFFDDE2B6D3}"/>
              </a:ext>
            </a:extLst>
          </p:cNvPr>
          <p:cNvSpPr txBox="1">
            <a:spLocks/>
          </p:cNvSpPr>
          <p:nvPr/>
        </p:nvSpPr>
        <p:spPr>
          <a:xfrm>
            <a:off x="8227646" y="26714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How important is the swimming pools project?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4816" y="2507580"/>
            <a:ext cx="3822189" cy="4009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Sport England Facilities Planning Model identifies that both pools are required to provide enough swimming water for Kenilworth and surrounding areas</a:t>
            </a:r>
          </a:p>
          <a:p>
            <a:pPr marL="114300">
              <a:lnSpc>
                <a:spcPct val="90000"/>
              </a:lnSpc>
            </a:pPr>
            <a:endParaRPr lang="en-US" dirty="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Kenilworth has had one or more pools for over 120 years</a:t>
            </a:r>
          </a:p>
          <a:p>
            <a:pPr marL="114300">
              <a:lnSpc>
                <a:spcPct val="90000"/>
              </a:lnSpc>
            </a:pPr>
            <a:endParaRPr lang="en-US" dirty="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 facility for the whole District – particularly for swimmers with a disability and in summer weather</a:t>
            </a:r>
          </a:p>
          <a:p>
            <a:pPr marL="114300">
              <a:lnSpc>
                <a:spcPct val="90000"/>
              </a:lnSpc>
            </a:pPr>
            <a:endParaRPr lang="en-US" dirty="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 key part of the Council’s Leisure Development Programme, providing facilities (with Castle Farm) to rival Newbold Comyn and St Nicholas Park Leisure Centres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very important indeed! </a:t>
            </a:r>
          </a:p>
        </p:txBody>
      </p:sp>
    </p:spTree>
    <p:extLst>
      <p:ext uri="{BB962C8B-B14F-4D97-AF65-F5344CB8AC3E}">
        <p14:creationId xmlns:p14="http://schemas.microsoft.com/office/powerpoint/2010/main" val="381799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alking past a building&#10;&#10;Description automatically generate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09CA1E-6DBD-F432-C7CC-7131A14129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16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0C0991-3062-821E-D38C-A2D8B0767B5E}"/>
              </a:ext>
            </a:extLst>
          </p:cNvPr>
          <p:cNvSpPr/>
          <p:nvPr/>
        </p:nvSpPr>
        <p:spPr>
          <a:xfrm>
            <a:off x="680719" y="243840"/>
            <a:ext cx="11244191" cy="1249680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0D64C5-833C-6BAD-3F31-D2F945E0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89" y="91440"/>
            <a:ext cx="11924911" cy="151384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Abbey Fields Swimming Pool - Design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B484FD-D7D1-DBD5-6CB4-D1ACF4F795FE}"/>
              </a:ext>
            </a:extLst>
          </p:cNvPr>
          <p:cNvSpPr/>
          <p:nvPr/>
        </p:nvSpPr>
        <p:spPr>
          <a:xfrm>
            <a:off x="3235940" y="2473960"/>
            <a:ext cx="6133748" cy="3515360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other details of the design remain the same as the agreed Planning Permission. </a:t>
            </a:r>
          </a:p>
          <a:p>
            <a:endParaRPr lang="en-GB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a reminder, the project will provide…</a:t>
            </a:r>
          </a:p>
        </p:txBody>
      </p:sp>
    </p:spTree>
    <p:extLst>
      <p:ext uri="{BB962C8B-B14F-4D97-AF65-F5344CB8AC3E}">
        <p14:creationId xmlns:p14="http://schemas.microsoft.com/office/powerpoint/2010/main" val="17137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D5C990-A06A-39D2-DEDB-41CC5BB49177}"/>
              </a:ext>
            </a:extLst>
          </p:cNvPr>
          <p:cNvSpPr/>
          <p:nvPr/>
        </p:nvSpPr>
        <p:spPr>
          <a:xfrm>
            <a:off x="0" y="5783267"/>
            <a:ext cx="12192000" cy="1074733"/>
          </a:xfrm>
          <a:prstGeom prst="rect">
            <a:avLst/>
          </a:prstGeom>
          <a:solidFill>
            <a:srgbClr val="A6DCEF"/>
          </a:solidFill>
          <a:ln>
            <a:solidFill>
              <a:srgbClr val="A6D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in a swimming pool&#10;&#10;Description automatically generated">
            <a:extLst>
              <a:ext uri="{FF2B5EF4-FFF2-40B4-BE49-F238E27FC236}">
                <a16:creationId xmlns:a16="http://schemas.microsoft.com/office/drawing/2014/main" id="{7A84D9EC-E358-CF6C-20A6-85621B1087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9" t="15488" r="4292"/>
          <a:stretch/>
        </p:blipFill>
        <p:spPr>
          <a:xfrm>
            <a:off x="-560" y="-12551"/>
            <a:ext cx="12192001" cy="57958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0263C4-46DC-4F86-A5CB-A0B591EA9629}"/>
              </a:ext>
            </a:extLst>
          </p:cNvPr>
          <p:cNvSpPr/>
          <p:nvPr/>
        </p:nvSpPr>
        <p:spPr>
          <a:xfrm>
            <a:off x="1898817" y="5891142"/>
            <a:ext cx="2839438" cy="85898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Wider surrounds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Spectator seating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ED4B4B-963B-4631-FA26-C534A4B54EF4}"/>
              </a:ext>
            </a:extLst>
          </p:cNvPr>
          <p:cNvSpPr/>
          <p:nvPr/>
        </p:nvSpPr>
        <p:spPr>
          <a:xfrm>
            <a:off x="111209" y="5891142"/>
            <a:ext cx="1676399" cy="85898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25m long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lanes</a:t>
            </a:r>
            <a:endParaRPr 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5AEE03-A3B7-7D34-66DA-B0AE743E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9" y="626768"/>
            <a:ext cx="5597222" cy="117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Main Swimming Pool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49B88E-811C-5FB0-9A54-35E2A5689D1B}"/>
              </a:ext>
            </a:extLst>
          </p:cNvPr>
          <p:cNvSpPr/>
          <p:nvPr/>
        </p:nvSpPr>
        <p:spPr>
          <a:xfrm>
            <a:off x="4840040" y="5891142"/>
            <a:ext cx="3186359" cy="85898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 to sun terrace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Changing Place facility</a:t>
            </a:r>
            <a:endParaRPr 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6B58A5-9624-B45F-A322-96A8D299814D}"/>
              </a:ext>
            </a:extLst>
          </p:cNvPr>
          <p:cNvSpPr/>
          <p:nvPr/>
        </p:nvSpPr>
        <p:spPr>
          <a:xfrm>
            <a:off x="8128372" y="5891142"/>
            <a:ext cx="3952419" cy="85898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Accessible changing spaces / School change / village change</a:t>
            </a:r>
          </a:p>
        </p:txBody>
      </p:sp>
    </p:spTree>
    <p:extLst>
      <p:ext uri="{BB962C8B-B14F-4D97-AF65-F5344CB8AC3E}">
        <p14:creationId xmlns:p14="http://schemas.microsoft.com/office/powerpoint/2010/main" val="3758645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D5C990-A06A-39D2-DEDB-41CC5BB49177}"/>
              </a:ext>
            </a:extLst>
          </p:cNvPr>
          <p:cNvSpPr/>
          <p:nvPr/>
        </p:nvSpPr>
        <p:spPr>
          <a:xfrm>
            <a:off x="0" y="5783267"/>
            <a:ext cx="12192000" cy="1074733"/>
          </a:xfrm>
          <a:prstGeom prst="rect">
            <a:avLst/>
          </a:prstGeom>
          <a:solidFill>
            <a:srgbClr val="A6DCEF"/>
          </a:solidFill>
          <a:ln>
            <a:solidFill>
              <a:srgbClr val="A6D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0263C4-46DC-4F86-A5CB-A0B591EA9629}"/>
              </a:ext>
            </a:extLst>
          </p:cNvPr>
          <p:cNvSpPr/>
          <p:nvPr/>
        </p:nvSpPr>
        <p:spPr>
          <a:xfrm>
            <a:off x="111209" y="5955101"/>
            <a:ext cx="2202666" cy="731063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15m long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Movable floor</a:t>
            </a:r>
          </a:p>
        </p:txBody>
      </p:sp>
      <p:pic>
        <p:nvPicPr>
          <p:cNvPr id="3" name="Picture 2" descr="A group of kids in a swimming pool&#10;&#10;Description automatically generated">
            <a:extLst>
              <a:ext uri="{FF2B5EF4-FFF2-40B4-BE49-F238E27FC236}">
                <a16:creationId xmlns:a16="http://schemas.microsoft.com/office/drawing/2014/main" id="{9FF66EDD-98CA-D4F4-F8F1-D43AB356F8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7" t="9139" r="888" b="6531"/>
          <a:stretch/>
        </p:blipFill>
        <p:spPr>
          <a:xfrm>
            <a:off x="1" y="2"/>
            <a:ext cx="12191999" cy="578325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FCBBE9-77A6-55E7-2753-4A3A0AD1F0BC}"/>
              </a:ext>
            </a:extLst>
          </p:cNvPr>
          <p:cNvSpPr/>
          <p:nvPr/>
        </p:nvSpPr>
        <p:spPr>
          <a:xfrm>
            <a:off x="2472372" y="5955098"/>
            <a:ext cx="3198918" cy="731063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Bi-fold wall to sun terrace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Accessible hoist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F11E40-DED9-9147-86CF-6A902B293479}"/>
              </a:ext>
            </a:extLst>
          </p:cNvPr>
          <p:cNvSpPr/>
          <p:nvPr/>
        </p:nvSpPr>
        <p:spPr>
          <a:xfrm>
            <a:off x="5829787" y="5955098"/>
            <a:ext cx="2729647" cy="731063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Easy access steps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Water play features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D26BD6-CF5B-AC49-CDA1-1BD3B2ED8A41}"/>
              </a:ext>
            </a:extLst>
          </p:cNvPr>
          <p:cNvSpPr/>
          <p:nvPr/>
        </p:nvSpPr>
        <p:spPr>
          <a:xfrm>
            <a:off x="8717931" y="5955098"/>
            <a:ext cx="3315570" cy="731063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Viewing from café seating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Natural light from above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A16AD8-7362-99A2-6746-14B0E99FED38}"/>
              </a:ext>
            </a:extLst>
          </p:cNvPr>
          <p:cNvSpPr txBox="1">
            <a:spLocks/>
          </p:cNvSpPr>
          <p:nvPr/>
        </p:nvSpPr>
        <p:spPr>
          <a:xfrm>
            <a:off x="279865" y="712686"/>
            <a:ext cx="5801359" cy="1171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Family Swimming Pool</a:t>
            </a:r>
          </a:p>
        </p:txBody>
      </p:sp>
    </p:spTree>
    <p:extLst>
      <p:ext uri="{BB962C8B-B14F-4D97-AF65-F5344CB8AC3E}">
        <p14:creationId xmlns:p14="http://schemas.microsoft.com/office/powerpoint/2010/main" val="49312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D5C990-A06A-39D2-DEDB-41CC5BB49177}"/>
              </a:ext>
            </a:extLst>
          </p:cNvPr>
          <p:cNvSpPr/>
          <p:nvPr/>
        </p:nvSpPr>
        <p:spPr>
          <a:xfrm>
            <a:off x="0" y="5783267"/>
            <a:ext cx="12192000" cy="1074733"/>
          </a:xfrm>
          <a:prstGeom prst="rect">
            <a:avLst/>
          </a:prstGeom>
          <a:solidFill>
            <a:srgbClr val="A6DCEF"/>
          </a:solidFill>
          <a:ln>
            <a:solidFill>
              <a:srgbClr val="A6D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5AEE03-A3B7-7D34-66DA-B0AE743E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18" y="635646"/>
            <a:ext cx="3581902" cy="117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Sun terrace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6B58A5-9624-B45F-A322-96A8D299814D}"/>
              </a:ext>
            </a:extLst>
          </p:cNvPr>
          <p:cNvSpPr/>
          <p:nvPr/>
        </p:nvSpPr>
        <p:spPr>
          <a:xfrm>
            <a:off x="94082" y="5968916"/>
            <a:ext cx="2791162" cy="731600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Fully enclosed for safety</a:t>
            </a:r>
          </a:p>
        </p:txBody>
      </p:sp>
      <p:pic>
        <p:nvPicPr>
          <p:cNvPr id="2" name="Picture 1" descr="A building with lounge chairs and a pool&#10;&#10;Description automatically generated">
            <a:extLst>
              <a:ext uri="{FF2B5EF4-FFF2-40B4-BE49-F238E27FC236}">
                <a16:creationId xmlns:a16="http://schemas.microsoft.com/office/drawing/2014/main" id="{94163817-A8BA-FDAF-874D-E38946D00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55" r="6204" b="-1"/>
          <a:stretch/>
        </p:blipFill>
        <p:spPr>
          <a:xfrm>
            <a:off x="20" y="1"/>
            <a:ext cx="12191980" cy="57832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24619E-AD6A-EE78-5775-800DF231F79F}"/>
              </a:ext>
            </a:extLst>
          </p:cNvPr>
          <p:cNvSpPr txBox="1">
            <a:spLocks/>
          </p:cNvSpPr>
          <p:nvPr/>
        </p:nvSpPr>
        <p:spPr>
          <a:xfrm>
            <a:off x="4123916" y="-86659"/>
            <a:ext cx="3779520" cy="1171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Sun terrace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F9C144-9EF9-76B8-BACD-84689DFACC11}"/>
              </a:ext>
            </a:extLst>
          </p:cNvPr>
          <p:cNvSpPr/>
          <p:nvPr/>
        </p:nvSpPr>
        <p:spPr>
          <a:xfrm>
            <a:off x="3023714" y="5968916"/>
            <a:ext cx="2888817" cy="731600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Bi-fold wall to family pool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816C21-7D86-F139-00F1-19928D7EEC6B}"/>
              </a:ext>
            </a:extLst>
          </p:cNvPr>
          <p:cNvSpPr/>
          <p:nvPr/>
        </p:nvSpPr>
        <p:spPr>
          <a:xfrm>
            <a:off x="6051001" y="5968916"/>
            <a:ext cx="2178602" cy="731600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 to main pool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F05777-1106-3791-EC25-66EFB54802A8}"/>
              </a:ext>
            </a:extLst>
          </p:cNvPr>
          <p:cNvSpPr/>
          <p:nvPr/>
        </p:nvSpPr>
        <p:spPr>
          <a:xfrm>
            <a:off x="8368073" y="5968916"/>
            <a:ext cx="3643416" cy="731600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Views of the Lake &amp; Abbey Fields</a:t>
            </a:r>
          </a:p>
        </p:txBody>
      </p:sp>
    </p:spTree>
    <p:extLst>
      <p:ext uri="{BB962C8B-B14F-4D97-AF65-F5344CB8AC3E}">
        <p14:creationId xmlns:p14="http://schemas.microsoft.com/office/powerpoint/2010/main" val="1939252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2AFFBFB2-2D0E-559F-EEB0-A85154B54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1" b="5215"/>
          <a:stretch/>
        </p:blipFill>
        <p:spPr>
          <a:xfrm>
            <a:off x="0" y="0"/>
            <a:ext cx="12191980" cy="57832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D5C990-A06A-39D2-DEDB-41CC5BB49177}"/>
              </a:ext>
            </a:extLst>
          </p:cNvPr>
          <p:cNvSpPr/>
          <p:nvPr/>
        </p:nvSpPr>
        <p:spPr>
          <a:xfrm>
            <a:off x="0" y="5783267"/>
            <a:ext cx="12192000" cy="1074733"/>
          </a:xfrm>
          <a:prstGeom prst="rect">
            <a:avLst/>
          </a:prstGeom>
          <a:solidFill>
            <a:srgbClr val="A6DCEF"/>
          </a:solidFill>
          <a:ln>
            <a:solidFill>
              <a:srgbClr val="A6D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0263C4-46DC-4F86-A5CB-A0B591EA9629}"/>
              </a:ext>
            </a:extLst>
          </p:cNvPr>
          <p:cNvSpPr/>
          <p:nvPr/>
        </p:nvSpPr>
        <p:spPr>
          <a:xfrm>
            <a:off x="66820" y="5955098"/>
            <a:ext cx="2037187" cy="731063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Reception area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Servery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FCBBE9-77A6-55E7-2753-4A3A0AD1F0BC}"/>
              </a:ext>
            </a:extLst>
          </p:cNvPr>
          <p:cNvSpPr/>
          <p:nvPr/>
        </p:nvSpPr>
        <p:spPr>
          <a:xfrm>
            <a:off x="2208942" y="5955098"/>
            <a:ext cx="3102805" cy="731063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Café seating – open to all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Casual seating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F11E40-DED9-9147-86CF-6A902B293479}"/>
              </a:ext>
            </a:extLst>
          </p:cNvPr>
          <p:cNvSpPr/>
          <p:nvPr/>
        </p:nvSpPr>
        <p:spPr>
          <a:xfrm>
            <a:off x="5416682" y="5955098"/>
            <a:ext cx="2231137" cy="731063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Brook terrace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Accessible toilets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D26BD6-CF5B-AC49-CDA1-1BD3B2ED8A41}"/>
              </a:ext>
            </a:extLst>
          </p:cNvPr>
          <p:cNvSpPr/>
          <p:nvPr/>
        </p:nvSpPr>
        <p:spPr>
          <a:xfrm>
            <a:off x="7752754" y="5955098"/>
            <a:ext cx="4332302" cy="731063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Views to Family Pool &amp; </a:t>
            </a:r>
            <a:r>
              <a:rPr lang="en-US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Finham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Brook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External toilets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A16AD8-7362-99A2-6746-14B0E99FED38}"/>
              </a:ext>
            </a:extLst>
          </p:cNvPr>
          <p:cNvSpPr txBox="1">
            <a:spLocks/>
          </p:cNvSpPr>
          <p:nvPr/>
        </p:nvSpPr>
        <p:spPr>
          <a:xfrm>
            <a:off x="294641" y="1014527"/>
            <a:ext cx="5801359" cy="1171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Café and Reception</a:t>
            </a:r>
          </a:p>
        </p:txBody>
      </p:sp>
    </p:spTree>
    <p:extLst>
      <p:ext uri="{BB962C8B-B14F-4D97-AF65-F5344CB8AC3E}">
        <p14:creationId xmlns:p14="http://schemas.microsoft.com/office/powerpoint/2010/main" val="871692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3EBB4-2556-6F5E-D702-43D5AF03E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531" y="437616"/>
            <a:ext cx="7113958" cy="303710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DE2230-4A8D-3C44-DFCB-CB8726803E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 rot="5400000">
            <a:off x="6737192" y="1388444"/>
            <a:ext cx="3383280" cy="7555832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282" y="-433897"/>
            <a:ext cx="4058732" cy="2166257"/>
          </a:xfrm>
        </p:spPr>
        <p:txBody>
          <a:bodyPr>
            <a:normAutofit/>
          </a:bodyPr>
          <a:lstStyle/>
          <a:p>
            <a:pPr algn="l"/>
            <a:r>
              <a:rPr lang="en-US" sz="3700" b="1" dirty="0">
                <a:latin typeface="Verdana" panose="020B0604030504040204" pitchFamily="34" charset="0"/>
                <a:ea typeface="Verdana" panose="020B0604030504040204" pitchFamily="34" charset="0"/>
              </a:rPr>
              <a:t>Leisure Development Programme </a:t>
            </a:r>
            <a:endParaRPr lang="en-GB" sz="3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925" y="2166257"/>
            <a:ext cx="4890069" cy="431618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Abbey Fields is the latest facility in the WDC Leisure Development Programme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First two facilities were -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St Nicholas Park Leisure Centre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Newbold Comyn Leisure Centre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Both Sport England National Examples of Best Practice 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A purple and white sign with text&#10;&#10;Description automatically generated">
            <a:extLst>
              <a:ext uri="{FF2B5EF4-FFF2-40B4-BE49-F238E27FC236}">
                <a16:creationId xmlns:a16="http://schemas.microsoft.com/office/drawing/2014/main" id="{DF3C935D-64A4-B6DA-FD18-7A5E6B29C6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3" y="245158"/>
            <a:ext cx="1390679" cy="8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a swimming pool&#10;&#10;Description automatically generated">
            <a:extLst>
              <a:ext uri="{FF2B5EF4-FFF2-40B4-BE49-F238E27FC236}">
                <a16:creationId xmlns:a16="http://schemas.microsoft.com/office/drawing/2014/main" id="{2E2524EE-67A8-E738-DF25-0FC4CC0B7D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7" r="889" b="-1"/>
          <a:stretch/>
        </p:blipFill>
        <p:spPr>
          <a:xfrm>
            <a:off x="0" y="0"/>
            <a:ext cx="12191999" cy="68579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3AEA50-F8FA-FBB9-17A4-CB05CB2FEC73}"/>
              </a:ext>
            </a:extLst>
          </p:cNvPr>
          <p:cNvSpPr/>
          <p:nvPr/>
        </p:nvSpPr>
        <p:spPr>
          <a:xfrm>
            <a:off x="1163319" y="692163"/>
            <a:ext cx="9448800" cy="1706880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D53C4-42A6-F7FA-BF6E-9E64FBCD2A1B}"/>
              </a:ext>
            </a:extLst>
          </p:cNvPr>
          <p:cNvSpPr txBox="1"/>
          <p:nvPr/>
        </p:nvSpPr>
        <p:spPr>
          <a:xfrm>
            <a:off x="1371599" y="1037772"/>
            <a:ext cx="903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Verdana" panose="020B0604030504040204" pitchFamily="34" charset="0"/>
                <a:ea typeface="Verdana" panose="020B060403050404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23897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in a gym&#10;&#10;Description automatically generated">
            <a:extLst>
              <a:ext uri="{FF2B5EF4-FFF2-40B4-BE49-F238E27FC236}">
                <a16:creationId xmlns:a16="http://schemas.microsoft.com/office/drawing/2014/main" id="{A556E443-2047-329C-398E-B2321DD59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81" b="18561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14" name="Picture 13" descr="A building with a red flag&#10;&#10;Description automatically generated">
            <a:extLst>
              <a:ext uri="{FF2B5EF4-FFF2-40B4-BE49-F238E27FC236}">
                <a16:creationId xmlns:a16="http://schemas.microsoft.com/office/drawing/2014/main" id="{BB3B859C-79A5-066D-B4F0-10EC024A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35" r="2" b="17384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182" y="-379911"/>
            <a:ext cx="3992700" cy="2117271"/>
          </a:xfrm>
        </p:spPr>
        <p:txBody>
          <a:bodyPr>
            <a:normAutofit/>
          </a:bodyPr>
          <a:lstStyle/>
          <a:p>
            <a:pPr algn="l"/>
            <a:r>
              <a:rPr lang="en-US" sz="3700" b="1" dirty="0">
                <a:latin typeface="Verdana" panose="020B0604030504040204" pitchFamily="34" charset="0"/>
                <a:ea typeface="Verdana" panose="020B0604030504040204" pitchFamily="34" charset="0"/>
              </a:rPr>
              <a:t>Leisure Development Programme </a:t>
            </a:r>
            <a:endParaRPr lang="en-GB" sz="3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603" y="1982518"/>
            <a:ext cx="4567668" cy="433663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The next two facilities were –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Whitnash Civic Centre and Library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Castle Farm Leisure Centre with the Kenilworth Scout and Guide Centre</a:t>
            </a:r>
          </a:p>
          <a:p>
            <a:pPr algn="l"/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Future facilities will include -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Community Stadium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New athletics facility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Verdana" panose="020B0604030504040204" pitchFamily="34" charset="0"/>
                <a:ea typeface="Verdana" panose="020B0604030504040204" pitchFamily="34" charset="0"/>
              </a:rPr>
              <a:t>The Myton Path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New Artificial Turf Pitch at Newbold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Multi-Use Games Areas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A purple and white sign with text&#10;&#10;Description automatically generated">
            <a:extLst>
              <a:ext uri="{FF2B5EF4-FFF2-40B4-BE49-F238E27FC236}">
                <a16:creationId xmlns:a16="http://schemas.microsoft.com/office/drawing/2014/main" id="{DF3C935D-64A4-B6DA-FD18-7A5E6B29C6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3" y="245158"/>
            <a:ext cx="1390679" cy="8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swimming pool&#10;&#10;Description automatically generated">
            <a:extLst>
              <a:ext uri="{FF2B5EF4-FFF2-40B4-BE49-F238E27FC236}">
                <a16:creationId xmlns:a16="http://schemas.microsoft.com/office/drawing/2014/main" id="{792FB6E9-8CA5-7318-446F-457F4808E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4" r="13487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228" y="743447"/>
            <a:ext cx="5383258" cy="252226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Abbey Fields Swimming Pools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929" y="4319192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Update on the design, planning, cost and timeline of the pools’ construction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A purple and white sign with text&#10;&#10;Description automatically generated">
            <a:extLst>
              <a:ext uri="{FF2B5EF4-FFF2-40B4-BE49-F238E27FC236}">
                <a16:creationId xmlns:a16="http://schemas.microsoft.com/office/drawing/2014/main" id="{DF3C935D-64A4-B6DA-FD18-7A5E6B29C6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3" y="245157"/>
            <a:ext cx="1548637" cy="9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8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8BB9CA-6CB7-43F3-4B8B-BDFFDDE2B6D3}"/>
              </a:ext>
            </a:extLst>
          </p:cNvPr>
          <p:cNvSpPr txBox="1">
            <a:spLocks/>
          </p:cNvSpPr>
          <p:nvPr/>
        </p:nvSpPr>
        <p:spPr>
          <a:xfrm>
            <a:off x="7724650" y="267145"/>
            <a:ext cx="4335270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Update on the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0072" y="2429984"/>
            <a:ext cx="4177928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Project Team have carried out the following tasks to deliver the pools and protect the medieval remains - </a:t>
            </a:r>
          </a:p>
        </p:txBody>
      </p:sp>
    </p:spTree>
    <p:extLst>
      <p:ext uri="{BB962C8B-B14F-4D97-AF65-F5344CB8AC3E}">
        <p14:creationId xmlns:p14="http://schemas.microsoft.com/office/powerpoint/2010/main" val="181921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5687"/>
          </a:xfrm>
        </p:spPr>
        <p:txBody>
          <a:bodyPr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Redesign to raise the foundations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1659" y="1225688"/>
            <a:ext cx="238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Changed the design to raise the foundations by 50cms</a:t>
            </a:r>
          </a:p>
          <a:p>
            <a:pPr algn="ctr"/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Moved from ground-bearing slab to suspended slab construction</a:t>
            </a:r>
          </a:p>
          <a:p>
            <a:pPr algn="ctr"/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Agreed the location of every pile with Historic England 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A73A5-C6B4-4225-A496-D5ADF0FB4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1" y="1162274"/>
            <a:ext cx="7249659" cy="56256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8E5CDB-2709-E82C-2B33-CF64B75F4F9D}"/>
              </a:ext>
            </a:extLst>
          </p:cNvPr>
          <p:cNvSpPr/>
          <p:nvPr/>
        </p:nvSpPr>
        <p:spPr>
          <a:xfrm>
            <a:off x="690881" y="1162274"/>
            <a:ext cx="1269999" cy="106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14F694-E9A7-CDE0-5777-BE619204D483}"/>
              </a:ext>
            </a:extLst>
          </p:cNvPr>
          <p:cNvSpPr/>
          <p:nvPr/>
        </p:nvSpPr>
        <p:spPr>
          <a:xfrm>
            <a:off x="7658100" y="3975100"/>
            <a:ext cx="800100" cy="270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Redesign structural detail within the building 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935" y="5530985"/>
            <a:ext cx="1152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Redesigned some structural detail such as roof voids to only raise the ridge height of the building by 35cms.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127D4-42F2-7F38-0F65-71711A6B2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628775"/>
            <a:ext cx="100393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51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Redesign the drainage system 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3BB84-B47B-F213-9624-57CA8B41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6" y="925233"/>
            <a:ext cx="9764438" cy="5608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112558-EF44-D4A8-D37F-D1AA058A1088}"/>
              </a:ext>
            </a:extLst>
          </p:cNvPr>
          <p:cNvSpPr/>
          <p:nvPr/>
        </p:nvSpPr>
        <p:spPr>
          <a:xfrm>
            <a:off x="9487671" y="916504"/>
            <a:ext cx="1410399" cy="6541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B003B-3A05-B947-75A2-15B03B0B7CAC}"/>
              </a:ext>
            </a:extLst>
          </p:cNvPr>
          <p:cNvSpPr/>
          <p:nvPr/>
        </p:nvSpPr>
        <p:spPr>
          <a:xfrm>
            <a:off x="8901953" y="6373906"/>
            <a:ext cx="1290918" cy="484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064814" y="1394782"/>
            <a:ext cx="4045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new design to the drainage system and utility services to avoid any significant clashes with medieval remains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604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0DC01-1792-E623-3BF7-5689E88F7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4" r="-1" b="-1"/>
          <a:stretch/>
        </p:blipFill>
        <p:spPr>
          <a:xfrm>
            <a:off x="2555442" y="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How else did we protect the medieval remains?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021" y="2096586"/>
            <a:ext cx="4070842" cy="439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Covered the remains in protective material.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Carefully packed them with native soil, filling all voids.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Placed a ‘piling mat’ of stronger material on top.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Suspended slab foundations will go on top of this.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Virtual reality record of remains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Headsets will be available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Can be accessed by mobile phone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Findings will be written up in academic records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65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831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Verdana</vt:lpstr>
      <vt:lpstr>Wingdings</vt:lpstr>
      <vt:lpstr>Office Theme</vt:lpstr>
      <vt:lpstr>Abbey Fields Swimming Pools</vt:lpstr>
      <vt:lpstr>Leisure Development Programme </vt:lpstr>
      <vt:lpstr>Leisure Development Programme </vt:lpstr>
      <vt:lpstr>Abbey Fields Swimming Pools</vt:lpstr>
      <vt:lpstr>PowerPoint Presentation</vt:lpstr>
      <vt:lpstr>Redesign to raise the foundations</vt:lpstr>
      <vt:lpstr>Redesign structural detail within the building </vt:lpstr>
      <vt:lpstr>Redesign the drainage system </vt:lpstr>
      <vt:lpstr>How else did we protect the medieval remains? </vt:lpstr>
      <vt:lpstr>Update on planning </vt:lpstr>
      <vt:lpstr>Update on cost </vt:lpstr>
      <vt:lpstr>PowerPoint Presentation</vt:lpstr>
      <vt:lpstr>Update on programme</vt:lpstr>
      <vt:lpstr>PowerPoint Presentation</vt:lpstr>
      <vt:lpstr>Abbey Fields Swimming Pool - Design</vt:lpstr>
      <vt:lpstr>Main Swimming Pool</vt:lpstr>
      <vt:lpstr>PowerPoint Presentation</vt:lpstr>
      <vt:lpstr>Sun terrace</vt:lpstr>
      <vt:lpstr>PowerPoint Presentation</vt:lpstr>
      <vt:lpstr>PowerPoint Presentation</vt:lpstr>
    </vt:vector>
  </TitlesOfParts>
  <Company>Warwick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Leisure Development Programme – Phase 2</dc:title>
  <dc:creator>Padraig Herlihy</dc:creator>
  <cp:lastModifiedBy>Daniel Cotter</cp:lastModifiedBy>
  <cp:revision>78</cp:revision>
  <dcterms:created xsi:type="dcterms:W3CDTF">2021-02-11T16:31:52Z</dcterms:created>
  <dcterms:modified xsi:type="dcterms:W3CDTF">2024-02-14T17:28:01Z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f64b5a-70e3-4d13-98dc-9c006fabbb8e_Enabled">
    <vt:lpwstr>true</vt:lpwstr>
  </property>
  <property fmtid="{D5CDD505-2E9C-101B-9397-08002B2CF9AE}" pid="3" name="MSIP_Label_c6f64b5a-70e3-4d13-98dc-9c006fabbb8e_SetDate">
    <vt:lpwstr>2023-09-24T13:15:56Z</vt:lpwstr>
  </property>
  <property fmtid="{D5CDD505-2E9C-101B-9397-08002B2CF9AE}" pid="4" name="MSIP_Label_c6f64b5a-70e3-4d13-98dc-9c006fabbb8e_Method">
    <vt:lpwstr>Standard</vt:lpwstr>
  </property>
  <property fmtid="{D5CDD505-2E9C-101B-9397-08002B2CF9AE}" pid="5" name="MSIP_Label_c6f64b5a-70e3-4d13-98dc-9c006fabbb8e_Name">
    <vt:lpwstr>Not Classified</vt:lpwstr>
  </property>
  <property fmtid="{D5CDD505-2E9C-101B-9397-08002B2CF9AE}" pid="6" name="MSIP_Label_c6f64b5a-70e3-4d13-98dc-9c006fabbb8e_SiteId">
    <vt:lpwstr>a299760a-16eb-4f36-84d7-1c6fdd63f547</vt:lpwstr>
  </property>
  <property fmtid="{D5CDD505-2E9C-101B-9397-08002B2CF9AE}" pid="7" name="MSIP_Label_c6f64b5a-70e3-4d13-98dc-9c006fabbb8e_ActionId">
    <vt:lpwstr>4f473b75-356b-4498-ac5b-5baccdd9f15a</vt:lpwstr>
  </property>
  <property fmtid="{D5CDD505-2E9C-101B-9397-08002B2CF9AE}" pid="8" name="MSIP_Label_c6f64b5a-70e3-4d13-98dc-9c006fabbb8e_ContentBits">
    <vt:lpwstr>0</vt:lpwstr>
  </property>
</Properties>
</file>