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6092" r:id="rId5"/>
    <p:sldId id="269" r:id="rId6"/>
    <p:sldId id="273" r:id="rId7"/>
    <p:sldId id="4149" r:id="rId8"/>
    <p:sldId id="4148" r:id="rId9"/>
    <p:sldId id="281" r:id="rId10"/>
    <p:sldId id="257" r:id="rId11"/>
    <p:sldId id="6098" r:id="rId12"/>
    <p:sldId id="6099" r:id="rId13"/>
    <p:sldId id="6106" r:id="rId14"/>
    <p:sldId id="6100" r:id="rId15"/>
    <p:sldId id="6107" r:id="rId16"/>
    <p:sldId id="60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AEF758-6ACE-46DB-A950-299A0E2DE0CA}" v="13" dt="2022-11-03T22:35:25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60" autoAdjust="0"/>
  </p:normalViewPr>
  <p:slideViewPr>
    <p:cSldViewPr snapToGrid="0">
      <p:cViewPr varScale="1">
        <p:scale>
          <a:sx n="86" d="100"/>
          <a:sy n="86" d="100"/>
        </p:scale>
        <p:origin x="4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02CD2-333E-4D34-84C0-9639FF0A9B93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38682-7B73-4E25-9CA8-CF404A167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70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Climate change must be delivered by all stakeholders working together. </a:t>
            </a:r>
          </a:p>
          <a:p>
            <a:endParaRPr lang="en-GB" sz="1200" dirty="0"/>
          </a:p>
          <a:p>
            <a:r>
              <a:rPr lang="en-GB" sz="1200" dirty="0"/>
              <a:t>This is to present some of the initiatives that Warwickshire is taking forward and plan, and </a:t>
            </a:r>
          </a:p>
          <a:p>
            <a:endParaRPr lang="en-GB" sz="1200" dirty="0"/>
          </a:p>
          <a:p>
            <a:r>
              <a:rPr lang="en-GB" sz="1200" dirty="0"/>
              <a:t>My hope is that it might trigger an idea or an action, or a closer working relationship with members of the County Council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38682-7B73-4E25-9CA8-CF404A16736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097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Nuneaton Community of Christ Church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38682-7B73-4E25-9CA8-CF404A16736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674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Nuneaton Community of Christ Church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38682-7B73-4E25-9CA8-CF404A16736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302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/>
              <a:t>https://www.warwickshire.gov.uk/news/article/2941/the-wcc-green-shoots-community-climate-change-fund-returns-with-more-funding-opportunities-for-climate-positive-projects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https://www.wcava.org.uk/news/2022/05/27/green-shoots-community-climate-change-funding-webinar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38682-7B73-4E25-9CA8-CF404A16736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693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38682-7B73-4E25-9CA8-CF404A16736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63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/>
              <a:t>The challenge to achieve a net zero Warwickshire is considerable. </a:t>
            </a:r>
          </a:p>
          <a:p>
            <a:endParaRPr lang="en-GB" sz="1400"/>
          </a:p>
          <a:p>
            <a:r>
              <a:rPr lang="en-GB" sz="1400"/>
              <a:t>Emissions from </a:t>
            </a:r>
            <a:r>
              <a:rPr lang="en-GB" sz="1400" err="1"/>
              <a:t>Warwcks</a:t>
            </a:r>
            <a:r>
              <a:rPr lang="en-GB" sz="1400"/>
              <a:t> are</a:t>
            </a:r>
          </a:p>
          <a:p>
            <a:endParaRPr lang="en-GB" sz="1400"/>
          </a:p>
          <a:p>
            <a:r>
              <a:rPr lang="en-GB" sz="1400"/>
              <a:t>As public sector bodies we only account for a small proportion of these emissions</a:t>
            </a:r>
          </a:p>
          <a:p>
            <a:endParaRPr lang="en-GB" sz="1400"/>
          </a:p>
          <a:p>
            <a:r>
              <a:rPr lang="en-GB" sz="1400"/>
              <a:t>But we can influence 31% of these emissions so have a huge part to play. </a:t>
            </a:r>
          </a:p>
          <a:p>
            <a:endParaRPr lang="en-GB" sz="1400"/>
          </a:p>
          <a:p>
            <a:r>
              <a:rPr lang="en-GB" sz="1400"/>
              <a:t>This just underlines the need to be working between us in the public sector</a:t>
            </a:r>
          </a:p>
          <a:p>
            <a:endParaRPr lang="en-GB" sz="1400"/>
          </a:p>
          <a:p>
            <a:r>
              <a:rPr lang="en-GB" sz="1400"/>
              <a:t>National policy, intervention and funding has a big part to play as do we at the local level </a:t>
            </a:r>
          </a:p>
          <a:p>
            <a:endParaRPr lang="en-GB" sz="1400"/>
          </a:p>
          <a:p>
            <a:r>
              <a:rPr lang="en-GB" sz="1400"/>
              <a:t>Those that work and live in Warwickshire </a:t>
            </a:r>
          </a:p>
          <a:p>
            <a:endParaRPr lang="en-GB" sz="1400"/>
          </a:p>
          <a:p>
            <a:r>
              <a:rPr lang="en-GB" sz="1400"/>
              <a:t>And those campaigning and working for change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38682-7B73-4E25-9CA8-CF404A16736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05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38682-7B73-4E25-9CA8-CF404A16736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86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Delivering on our objectives on biodiversity is not only an environmental matter but also one that improves health and wellbeing and is fun to get involved in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38682-7B73-4E25-9CA8-CF404A16736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659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38682-7B73-4E25-9CA8-CF404A16736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591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38682-7B73-4E25-9CA8-CF404A16736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3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Priory Park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38682-7B73-4E25-9CA8-CF404A16736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354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38682-7B73-4E25-9CA8-CF404A16736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50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83B5A-4BA7-4BC6-A1F0-48BCD1347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B8FA3-D05E-48F0-8DF6-4A366F372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285E4-45AA-49FD-9942-CCBF0DB73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7FA-71FC-4769-A9A2-B226705D7BE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6D179-6124-4D30-A406-779BA5E3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F325B-142A-4AF1-97D7-9C298CE7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8660-671E-40BA-BF81-22E19B3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81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7089C-68AA-45D8-AE98-46A9F712B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89587-CE2D-4CA8-B9C4-D19442229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2ED37-54FE-46EC-898F-F8826F7FE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7FA-71FC-4769-A9A2-B226705D7BE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D2EE7-5D45-445F-BE1B-E5F1E5CFA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3370F-3A62-4BD8-AC76-6B98611B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8660-671E-40BA-BF81-22E19B3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33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4623AB-028B-4152-88B1-E36EDF1C0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AA66B-F336-4DAF-87BB-A60AA489B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A02BC-1EC5-45F5-8DAC-E6696B54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7FA-71FC-4769-A9A2-B226705D7BE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AFCF5-6B12-4CCB-93EB-7A4EF3AD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E770D-0A92-4B7B-A312-7E243256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8660-671E-40BA-BF81-22E19B3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914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1 Standard (No hea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0BE4B-D944-4D5E-80F0-70BD6E313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441327"/>
            <a:ext cx="11664950" cy="579596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  <a:lvl2pPr>
              <a:defRPr b="0" i="0">
                <a:solidFill>
                  <a:schemeClr val="tx1"/>
                </a:solidFill>
              </a:defRPr>
            </a:lvl2pPr>
            <a:lvl3pPr>
              <a:defRPr b="0" i="0">
                <a:solidFill>
                  <a:schemeClr val="tx1"/>
                </a:solidFill>
              </a:defRPr>
            </a:lvl3pPr>
            <a:lvl4pPr>
              <a:defRPr b="0" i="0">
                <a:solidFill>
                  <a:schemeClr val="tx1"/>
                </a:solidFill>
              </a:defRPr>
            </a:lvl4pPr>
            <a:lvl5pPr>
              <a:defRPr b="0" i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69F88D-C038-D14B-A9B2-C7097F3F6E98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C87F6670-C61B-5B45-BDEF-8692ACF9949E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91CD34D5-2C53-0445-B694-02630460009B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57944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5B26E-315D-4DDA-B166-7FFDC9300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AD9A8-E17C-41E1-9FBE-977642900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09F27E-1666-45AB-BF06-9FBF3611D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7FA-71FC-4769-A9A2-B226705D7BE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C8F032-4D0F-4BDE-9425-9559A2B4B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CADEF6-76BD-4A0A-BBA0-3BA56E07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8660-671E-40BA-BF81-22E19B3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82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A78E4-A33C-405B-9123-442C8A5E3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FCF8D-0D99-4977-910C-5572D331D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5FD6E-3B94-4DA1-BBCE-B41BDC69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7FA-71FC-4769-A9A2-B226705D7BE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C634E-A123-439C-A84A-8076504F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B17E6-38F5-4002-8B99-F5E192CFF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8660-671E-40BA-BF81-22E19B3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04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CB0AE-BE43-4FB4-838C-322CE2ED3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FA32A-E622-4228-B30B-4118824C9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A7B04-ED47-4409-A37A-E9CD5A3BB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95298-ACA9-4F05-AA16-D375BD64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7FA-71FC-4769-A9A2-B226705D7BE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039AF-3922-4065-972F-6296096AA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067F1-B569-4040-8AE1-3109AB6A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8660-671E-40BA-BF81-22E19B3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0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3544A-66D2-4B4B-9403-EFF716CD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3D083-5F9A-4F02-BA1A-15AE62BC5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B9842-9B85-4BFC-9565-000ED4220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FFC39-9911-4520-9B8D-A59470D25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8A6186-11C2-4FAD-A84C-B938EAA81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E85D01-3676-4589-A8BC-D9D6868D6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7FA-71FC-4769-A9A2-B226705D7BE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A9FE90-26B0-4B1C-ABE6-51E11D192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821CB-B87A-447F-B400-DCACAD5E5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8660-671E-40BA-BF81-22E19B3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2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105F-7768-4E4F-B277-D4D473B3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BFEB2-A641-4CDC-8D75-4B656AB52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7FA-71FC-4769-A9A2-B226705D7BE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4B93E-32D1-44A1-8F53-AD33751B5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8D4CB-C523-4A5D-B5A0-ECAF46DDF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8660-671E-40BA-BF81-22E19B3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33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5DB041-EEA4-4B36-91C6-E4FC06A0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7FA-71FC-4769-A9A2-B226705D7BE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44055-11DA-4D28-BB5F-34AF18B7B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31B1B-D4AE-4159-810C-23658847C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8660-671E-40BA-BF81-22E19B3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32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C44EB-68A8-4A2E-BFE1-04BD38A11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65184-8DCF-4B0F-993B-C84EAD8CA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E77325-2928-45CC-96B5-576FB4795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248E8-960A-4C66-94B7-78205B3A9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7FA-71FC-4769-A9A2-B226705D7BE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1DE1B-F0A0-4882-BB5D-8FA3BD2A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8D971-5CF8-4ADA-8239-93410AC5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8660-671E-40BA-BF81-22E19B3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46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B9FC1-6ADD-4119-84F5-A4AC32C41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68AEC1-AB69-41C3-9E0D-4D178CD830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63975-C6C7-4A23-9799-640B0CD5F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4E4D2-A428-4641-8506-52F1120AF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7FA-71FC-4769-A9A2-B226705D7BE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880D-1367-4BFC-AD93-A57E4C61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4F6F8-262D-4F12-9151-520FEA908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8660-671E-40BA-BF81-22E19B3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64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8F26DB-9327-4598-9FF7-14882E7A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739F6-2FF0-4D36-9416-C9DBB18F0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A7509-89E3-4B21-AAED-0CA3FBB1C8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F7FA-71FC-4769-A9A2-B226705D7BE1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4304C-8B8C-49B7-A419-149357D45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F12FE-CEF3-42D8-9372-9A53ABD58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58660-671E-40BA-BF81-22E19B32B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76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arwickshiregovuk.sharepoint.com/:b:/s/ClimateChange/EcoKmzR7OxhAtm4Ge8IJ5X8B7CdoJD863bp5Bw1du_tilg?e=HSdCc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mvirtualforest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DF69-7238-4B15-A141-D262C56C3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534" y="1754814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Working Together to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Reach Net Zero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0440DC-026A-4EFE-B7A1-1B1850D11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7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3D7FBE-A261-42F8-8F36-9CD33A97A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63" y="5659766"/>
            <a:ext cx="2009790" cy="942982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4BCDD17F-C233-445B-888C-6B19F980E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4534" y="4293078"/>
            <a:ext cx="9144000" cy="608012"/>
          </a:xfrm>
        </p:spPr>
        <p:txBody>
          <a:bodyPr>
            <a:noAutofit/>
          </a:bodyPr>
          <a:lstStyle/>
          <a:p>
            <a:r>
              <a:rPr lang="en-GB" sz="3200" dirty="0"/>
              <a:t>Steve Smith</a:t>
            </a:r>
          </a:p>
          <a:p>
            <a:r>
              <a:rPr lang="en-GB" sz="3200" dirty="0"/>
              <a:t>Director, and lead for Climate Change </a:t>
            </a:r>
          </a:p>
          <a:p>
            <a:endParaRPr lang="en-GB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A3258F-FC15-4E31-AE03-69ED414B0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6421" y="4901090"/>
            <a:ext cx="1771316" cy="17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90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3D7FBE-A261-42F8-8F36-9CD33A97A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63" y="5659766"/>
            <a:ext cx="2009790" cy="94298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78748EB-CE6B-4EE7-A0EB-DA6CCC9DD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42982"/>
          </a:xfrm>
          <a:solidFill>
            <a:schemeClr val="accent5"/>
          </a:solidFill>
        </p:spPr>
        <p:txBody>
          <a:bodyPr/>
          <a:lstStyle/>
          <a:p>
            <a:r>
              <a:rPr lang="en-GB" dirty="0"/>
              <a:t>Green Shoots: Waste Reduction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2C3771-1940-4786-9DFB-7E261F266C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52" r="1641" b="40500"/>
          <a:stretch/>
        </p:blipFill>
        <p:spPr>
          <a:xfrm>
            <a:off x="44451" y="1114566"/>
            <a:ext cx="2336800" cy="947432"/>
          </a:xfrm>
          <a:prstGeom prst="rect">
            <a:avLst/>
          </a:prstGeom>
        </p:spPr>
      </p:pic>
      <p:pic>
        <p:nvPicPr>
          <p:cNvPr id="3074" name="Picture 2" descr="Kenilworth Repair Cafe">
            <a:extLst>
              <a:ext uri="{FF2B5EF4-FFF2-40B4-BE49-F238E27FC236}">
                <a16:creationId xmlns:a16="http://schemas.microsoft.com/office/drawing/2014/main" id="{92B4B589-203C-4372-A22E-15DDEF2F1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847">
            <a:off x="6718528" y="1074440"/>
            <a:ext cx="5067054" cy="3375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544A49-D527-467C-A50C-4F0CCE4111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1892">
            <a:off x="6051568" y="3977182"/>
            <a:ext cx="3129770" cy="2347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44F4C2-44B0-460F-80DD-266F721F8F12}"/>
              </a:ext>
            </a:extLst>
          </p:cNvPr>
          <p:cNvSpPr txBox="1"/>
          <p:nvPr/>
        </p:nvSpPr>
        <p:spPr>
          <a:xfrm>
            <a:off x="301400" y="2298700"/>
            <a:ext cx="6293863" cy="43935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Not-for-profit community event, held monthly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 the amount of waste sent to landfill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Raise awareness of environmental issues by creating a culture of repair, rather than discard and replace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Helps with cost of living crisis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Joins other Repair Cafes in Warwickshire, including the Sydni Centre in Leamington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B1B81"/>
              </a:solidFill>
              <a:effectLst/>
              <a:uLnTx/>
              <a:uFillTx/>
              <a:latin typeface="spinnaker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203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3D7FBE-A261-42F8-8F36-9CD33A97A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63" y="5680705"/>
            <a:ext cx="2009790" cy="94298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78748EB-CE6B-4EE7-A0EB-DA6CCC9DD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42982"/>
          </a:xfrm>
          <a:solidFill>
            <a:schemeClr val="accent5"/>
          </a:solidFill>
        </p:spPr>
        <p:txBody>
          <a:bodyPr/>
          <a:lstStyle/>
          <a:p>
            <a:r>
              <a:rPr lang="en-GB" dirty="0"/>
              <a:t>Green Shoots: Green Transport</a:t>
            </a:r>
          </a:p>
        </p:txBody>
      </p:sp>
      <p:pic>
        <p:nvPicPr>
          <p:cNvPr id="4098" name="Picture 2" descr="South wing of Myton Hospice, Warwick © Robin Stott :: Geograph Britain and  Ireland">
            <a:extLst>
              <a:ext uri="{FF2B5EF4-FFF2-40B4-BE49-F238E27FC236}">
                <a16:creationId xmlns:a16="http://schemas.microsoft.com/office/drawing/2014/main" id="{77F6DF1C-1C49-4297-B48F-70E924BA1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1402">
            <a:off x="285750" y="1136650"/>
            <a:ext cx="4241800" cy="318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V charging">
            <a:extLst>
              <a:ext uri="{FF2B5EF4-FFF2-40B4-BE49-F238E27FC236}">
                <a16:creationId xmlns:a16="http://schemas.microsoft.com/office/drawing/2014/main" id="{4EE9EBFE-76C5-47A4-B10F-0FA419DB9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367">
            <a:off x="1529570" y="3753491"/>
            <a:ext cx="3736095" cy="2489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he Myton Hospices">
            <a:extLst>
              <a:ext uri="{FF2B5EF4-FFF2-40B4-BE49-F238E27FC236}">
                <a16:creationId xmlns:a16="http://schemas.microsoft.com/office/drawing/2014/main" id="{1FB6527A-71E2-4661-8055-1109A2E3F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1242882"/>
            <a:ext cx="30384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DF99AB-3150-4386-A9B8-539F7264B3EC}"/>
              </a:ext>
            </a:extLst>
          </p:cNvPr>
          <p:cNvSpPr txBox="1"/>
          <p:nvPr/>
        </p:nvSpPr>
        <p:spPr>
          <a:xfrm>
            <a:off x="5827713" y="2940050"/>
            <a:ext cx="53721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Installation of two twin-head electric vehicle charging points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support their existing fleet of electric vehicles, which include an adapted community transport vehicle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use by staff, visitors and the wider community.</a:t>
            </a:r>
          </a:p>
        </p:txBody>
      </p:sp>
    </p:spTree>
    <p:extLst>
      <p:ext uri="{BB962C8B-B14F-4D97-AF65-F5344CB8AC3E}">
        <p14:creationId xmlns:p14="http://schemas.microsoft.com/office/powerpoint/2010/main" val="3508421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3D7FBE-A261-42F8-8F36-9CD33A97A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63" y="5680705"/>
            <a:ext cx="2009790" cy="94298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78748EB-CE6B-4EE7-A0EB-DA6CCC9DD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42982"/>
          </a:xfrm>
          <a:solidFill>
            <a:schemeClr val="accent5"/>
          </a:solidFill>
        </p:spPr>
        <p:txBody>
          <a:bodyPr/>
          <a:lstStyle/>
          <a:p>
            <a:r>
              <a:rPr lang="en-GB" dirty="0"/>
              <a:t>Green Shoots: Active Travel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F99AB-3150-4386-A9B8-539F7264B3EC}"/>
              </a:ext>
            </a:extLst>
          </p:cNvPr>
          <p:cNvSpPr txBox="1"/>
          <p:nvPr/>
        </p:nvSpPr>
        <p:spPr>
          <a:xfrm>
            <a:off x="164263" y="3458094"/>
            <a:ext cx="623000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 service connecting novice adult cyclists with experienced riders to build confidence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Helps with techniques, route planning and basic bike maintenance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https://warwickshirecyclebuddies.co.uk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B29195-B7BB-4F3C-BD1C-E45A0C8F1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441">
            <a:off x="7766481" y="3984303"/>
            <a:ext cx="2027548" cy="2027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23A727-E6B8-4C00-BE30-A32809DB1C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86" y="1122135"/>
            <a:ext cx="4879105" cy="2657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3D8E9B6A-5384-4F39-95C9-C9CE34660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60" y="1258965"/>
            <a:ext cx="2050488" cy="190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21CFDC-B743-4BD9-89DD-D38AB54F23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7093">
            <a:off x="5930042" y="4706704"/>
            <a:ext cx="2251389" cy="1688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414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537A-B0EE-4595-AA0A-1CA4AE6B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872" y="175343"/>
            <a:ext cx="8440929" cy="716053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+mn-lt"/>
              </a:rPr>
              <a:t>Green Shoots Community Fund: Phase 2</a:t>
            </a:r>
            <a:endParaRPr lang="en-GB" sz="24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9230DD-990A-481B-A3EA-9D6686CCA08F}"/>
              </a:ext>
            </a:extLst>
          </p:cNvPr>
          <p:cNvSpPr txBox="1"/>
          <p:nvPr/>
        </p:nvSpPr>
        <p:spPr>
          <a:xfrm>
            <a:off x="437254" y="982261"/>
            <a:ext cx="3703608" cy="3693319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Same principle aims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Closely aligned to the Council’s refreshed Council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Targeted to address unequal allocations in phase 1 and reducing social inequality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‘Not-for-profit' community and voluntary organisations in Warwickshire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A86680-7D97-4E38-A133-C94A86A066BA}"/>
              </a:ext>
            </a:extLst>
          </p:cNvPr>
          <p:cNvSpPr txBox="1"/>
          <p:nvPr/>
        </p:nvSpPr>
        <p:spPr>
          <a:xfrm>
            <a:off x="5528141" y="3869312"/>
            <a:ext cx="17224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>
                <a:solidFill>
                  <a:schemeClr val="bg1"/>
                </a:solidFill>
              </a:rPr>
              <a:t>110</a:t>
            </a:r>
          </a:p>
          <a:p>
            <a:pPr algn="ctr"/>
            <a:r>
              <a:rPr lang="en-GB" sz="2400">
                <a:solidFill>
                  <a:schemeClr val="bg1"/>
                </a:solidFill>
              </a:rPr>
              <a:t>Applications</a:t>
            </a:r>
          </a:p>
          <a:p>
            <a:pPr algn="ctr"/>
            <a:r>
              <a:rPr lang="en-GB" sz="2400">
                <a:solidFill>
                  <a:schemeClr val="bg1"/>
                </a:solidFill>
              </a:rPr>
              <a:t>received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2A38CD-18E2-4245-9C27-4F05ABB6F314}"/>
              </a:ext>
            </a:extLst>
          </p:cNvPr>
          <p:cNvSpPr txBox="1"/>
          <p:nvPr/>
        </p:nvSpPr>
        <p:spPr>
          <a:xfrm>
            <a:off x="7777990" y="4092799"/>
            <a:ext cx="1507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chemeClr val="bg1"/>
                </a:solidFill>
              </a:rPr>
              <a:t>£625k</a:t>
            </a:r>
          </a:p>
          <a:p>
            <a:pPr algn="ctr"/>
            <a:r>
              <a:rPr lang="en-GB" sz="2400">
                <a:solidFill>
                  <a:schemeClr val="bg1"/>
                </a:solidFill>
              </a:rPr>
              <a:t>Funded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3FC2E9-B105-4F0D-B182-09EF96A1F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909" y="16512"/>
            <a:ext cx="2472091" cy="17497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814952-CAE4-442C-9828-5DC543F3BC13}"/>
              </a:ext>
            </a:extLst>
          </p:cNvPr>
          <p:cNvSpPr txBox="1"/>
          <p:nvPr/>
        </p:nvSpPr>
        <p:spPr>
          <a:xfrm>
            <a:off x="5009707" y="1852268"/>
            <a:ext cx="6270777" cy="1887696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GB" dirty="0">
                <a:ea typeface="Times New Roman" panose="02020603050405020304" pitchFamily="18" charset="0"/>
              </a:rPr>
              <a:t>Cost effective environmental benefits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Community benefits, accessible and free to access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GB" dirty="0">
                <a:ea typeface="Times New Roman" panose="02020603050405020304" pitchFamily="18" charset="0"/>
              </a:rPr>
              <a:t>Deliverable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A plan and resource to assess post-project benefits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GB" dirty="0">
                <a:ea typeface="Times New Roman" panose="02020603050405020304" pitchFamily="18" charset="0"/>
              </a:rPr>
              <a:t>Legacy value, potential for replication</a:t>
            </a:r>
            <a:endParaRPr lang="en-GB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86AD293-0EC7-45B9-B45F-6151C8019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30" y="5840919"/>
            <a:ext cx="2009790" cy="94298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2110890-CF4B-4CB7-A9E0-B5E891457F91}"/>
              </a:ext>
            </a:extLst>
          </p:cNvPr>
          <p:cNvGrpSpPr/>
          <p:nvPr/>
        </p:nvGrpSpPr>
        <p:grpSpPr>
          <a:xfrm>
            <a:off x="4622335" y="4108752"/>
            <a:ext cx="7045520" cy="2443942"/>
            <a:chOff x="4507828" y="2888597"/>
            <a:chExt cx="7045520" cy="244394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F090A42-6712-46DB-8AAB-EFE6F9F152B3}"/>
                </a:ext>
              </a:extLst>
            </p:cNvPr>
            <p:cNvGrpSpPr/>
            <p:nvPr/>
          </p:nvGrpSpPr>
          <p:grpSpPr>
            <a:xfrm>
              <a:off x="9139086" y="2964231"/>
              <a:ext cx="2414262" cy="2196000"/>
              <a:chOff x="5791200" y="-601923"/>
              <a:chExt cx="2682240" cy="2443942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E739151-4F20-447C-9C52-46C471469F0E}"/>
                  </a:ext>
                </a:extLst>
              </p:cNvPr>
              <p:cNvSpPr/>
              <p:nvPr/>
            </p:nvSpPr>
            <p:spPr>
              <a:xfrm>
                <a:off x="5791200" y="-601923"/>
                <a:ext cx="2682240" cy="244394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6935AA-0E1C-4A9F-98EC-E7013E0E924D}"/>
                  </a:ext>
                </a:extLst>
              </p:cNvPr>
              <p:cNvSpPr txBox="1"/>
              <p:nvPr/>
            </p:nvSpPr>
            <p:spPr>
              <a:xfrm>
                <a:off x="6324369" y="-315897"/>
                <a:ext cx="1722437" cy="1746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/>
                    </a:solidFill>
                  </a:rPr>
                  <a:t>Grant offers from 22</a:t>
                </a:r>
                <a:r>
                  <a:rPr lang="en-GB" sz="2400" b="1" baseline="30000" dirty="0">
                    <a:solidFill>
                      <a:schemeClr val="bg1"/>
                    </a:solidFill>
                  </a:rPr>
                  <a:t>nd</a:t>
                </a:r>
                <a:r>
                  <a:rPr lang="en-GB" sz="2400" b="1" dirty="0">
                    <a:solidFill>
                      <a:schemeClr val="bg1"/>
                    </a:solidFill>
                  </a:rPr>
                  <a:t> November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F55978-3C73-4FE7-9F48-A2B759C720E1}"/>
                </a:ext>
              </a:extLst>
            </p:cNvPr>
            <p:cNvGrpSpPr/>
            <p:nvPr/>
          </p:nvGrpSpPr>
          <p:grpSpPr>
            <a:xfrm>
              <a:off x="6689468" y="2888597"/>
              <a:ext cx="2682240" cy="2443942"/>
              <a:chOff x="5791200" y="-601923"/>
              <a:chExt cx="2682240" cy="244394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8A516C3-5D03-46EC-929F-B2EFADE1D201}"/>
                  </a:ext>
                </a:extLst>
              </p:cNvPr>
              <p:cNvSpPr/>
              <p:nvPr/>
            </p:nvSpPr>
            <p:spPr>
              <a:xfrm>
                <a:off x="5791200" y="-601923"/>
                <a:ext cx="2682240" cy="244394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647CC2-06C9-4888-B351-5223EF29BD03}"/>
                  </a:ext>
                </a:extLst>
              </p:cNvPr>
              <p:cNvSpPr txBox="1"/>
              <p:nvPr/>
            </p:nvSpPr>
            <p:spPr>
              <a:xfrm>
                <a:off x="6271101" y="-269281"/>
                <a:ext cx="172243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/>
                    </a:solidFill>
                  </a:rPr>
                  <a:t>104</a:t>
                </a:r>
              </a:p>
              <a:p>
                <a:pPr algn="ctr"/>
                <a:r>
                  <a:rPr lang="en-GB" sz="2400" b="1" dirty="0">
                    <a:solidFill>
                      <a:schemeClr val="bg1"/>
                    </a:solidFill>
                  </a:rPr>
                  <a:t>applications</a:t>
                </a:r>
              </a:p>
              <a:p>
                <a:pPr algn="ctr"/>
                <a:r>
                  <a:rPr lang="en-GB" sz="2400" b="1" dirty="0">
                    <a:solidFill>
                      <a:schemeClr val="bg1"/>
                    </a:solidFill>
                  </a:rPr>
                  <a:t>received, worth £1.7m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62A8254-8833-458C-B446-82CCF446CB11}"/>
                </a:ext>
              </a:extLst>
            </p:cNvPr>
            <p:cNvGrpSpPr/>
            <p:nvPr/>
          </p:nvGrpSpPr>
          <p:grpSpPr>
            <a:xfrm>
              <a:off x="4507828" y="3012568"/>
              <a:ext cx="2414262" cy="2196000"/>
              <a:chOff x="5791200" y="-601923"/>
              <a:chExt cx="2682240" cy="244394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8A85EEB-66BE-4C31-9C45-488E816D59D2}"/>
                  </a:ext>
                </a:extLst>
              </p:cNvPr>
              <p:cNvSpPr/>
              <p:nvPr/>
            </p:nvSpPr>
            <p:spPr>
              <a:xfrm>
                <a:off x="5791200" y="-601923"/>
                <a:ext cx="2682240" cy="244394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433D997-6D66-43D7-99B4-7429CE558FEA}"/>
                  </a:ext>
                </a:extLst>
              </p:cNvPr>
              <p:cNvSpPr txBox="1"/>
              <p:nvPr/>
            </p:nvSpPr>
            <p:spPr>
              <a:xfrm>
                <a:off x="6271101" y="-1831"/>
                <a:ext cx="1722437" cy="924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/>
                    </a:solidFill>
                  </a:rPr>
                  <a:t>£350k budget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936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9CE453-1A31-4994-8A66-48DBFD98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97" y="427004"/>
            <a:ext cx="11276229" cy="716053"/>
          </a:xfrm>
        </p:spPr>
        <p:txBody>
          <a:bodyPr>
            <a:noAutofit/>
          </a:bodyPr>
          <a:lstStyle/>
          <a:p>
            <a:r>
              <a:rPr lang="en-GB" sz="3200" b="1" dirty="0">
                <a:latin typeface="+mn-lt"/>
              </a:rPr>
              <a:t>A Top Priority in our Council Plan: Sustainable Futures </a:t>
            </a:r>
            <a:br>
              <a:rPr lang="en-GB" sz="3200" b="1" dirty="0">
                <a:latin typeface="+mn-lt"/>
              </a:rPr>
            </a:br>
            <a:endParaRPr lang="en-GB" sz="3200" b="1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F45BE-BBFC-400D-A3C9-B74F399184AB}"/>
              </a:ext>
            </a:extLst>
          </p:cNvPr>
          <p:cNvSpPr/>
          <p:nvPr/>
        </p:nvSpPr>
        <p:spPr>
          <a:xfrm>
            <a:off x="4388187" y="2645344"/>
            <a:ext cx="75421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Roboto Condensed" panose="02000000000000000000" pitchFamily="2" charset="0"/>
              </a:rPr>
              <a:t>Climate crisis: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Roboto Condensed" panose="02000000000000000000" pitchFamily="2" charset="0"/>
              </a:rPr>
              <a:t>Reduce the Council’s carbon footprint to net zero by 2030</a:t>
            </a:r>
            <a:endParaRPr lang="en-GB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Roboto Condensed" panose="02000000000000000000" pitchFamily="2" charset="0"/>
              </a:rPr>
              <a:t>ork with all our partners and residents in Warwickshire to support the County to do the same no later than 2050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Biodiversity crisis</a:t>
            </a:r>
            <a:r>
              <a:rPr lang="en-GB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Promoting Biodiversity and the safeguarding of natural species, habitats and areas in our County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ea typeface="Calibri" panose="020F0502020204030204" pitchFamily="34" charset="0"/>
                <a:cs typeface="Calibri" panose="020F0502020204030204" pitchFamily="34" charset="0"/>
              </a:rPr>
              <a:t>Climate change adaptation</a:t>
            </a:r>
            <a:r>
              <a:rPr lang="en-GB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Improving the resilience of our communities, businesses and services </a:t>
            </a:r>
            <a:r>
              <a:rPr lang="en-GB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to the effects of climate change</a:t>
            </a:r>
            <a:endParaRPr lang="en-GB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66BD07-1348-4173-B118-3891A6B6AB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" b="2410"/>
          <a:stretch/>
        </p:blipFill>
        <p:spPr>
          <a:xfrm>
            <a:off x="571461" y="1197033"/>
            <a:ext cx="3202517" cy="53322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991889-FB6C-4434-9483-8C8A464069EE}"/>
              </a:ext>
            </a:extLst>
          </p:cNvPr>
          <p:cNvSpPr txBox="1"/>
          <p:nvPr/>
        </p:nvSpPr>
        <p:spPr>
          <a:xfrm>
            <a:off x="4576356" y="971770"/>
            <a:ext cx="5893797" cy="1399101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tabLst>
                <a:tab pos="180340" algn="l"/>
              </a:tabLst>
            </a:pP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tabLst>
                <a:tab pos="180340" algn="l"/>
              </a:tabLst>
            </a:pPr>
            <a:endParaRPr lang="en-GB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tabLst>
                <a:tab pos="180340" algn="l"/>
              </a:tabLst>
            </a:pPr>
            <a:r>
              <a:rPr lang="en-GB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 want to make Warwickshire the best it can be, sustainable now and for future generations</a:t>
            </a:r>
          </a:p>
          <a:p>
            <a:pPr>
              <a:lnSpc>
                <a:spcPts val="1200"/>
              </a:lnSpc>
              <a:tabLst>
                <a:tab pos="180340" algn="l"/>
              </a:tabLst>
            </a:pP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4"/>
            <a:extLst>
              <a:ext uri="{FF2B5EF4-FFF2-40B4-BE49-F238E27FC236}">
                <a16:creationId xmlns:a16="http://schemas.microsoft.com/office/drawing/2014/main" id="{F183CA3B-50BF-47B4-8E64-2C52BB139A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t="2599" r="3320" b="2154"/>
          <a:stretch/>
        </p:blipFill>
        <p:spPr>
          <a:xfrm>
            <a:off x="378229" y="2038319"/>
            <a:ext cx="3447926" cy="4819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746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Chart, pie chart&#10;&#10;Description automatically generated">
            <a:extLst>
              <a:ext uri="{FF2B5EF4-FFF2-40B4-BE49-F238E27FC236}">
                <a16:creationId xmlns:a16="http://schemas.microsoft.com/office/drawing/2014/main" id="{F0E3A493-5D21-44F3-A256-05DBB4242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909" y="1383297"/>
            <a:ext cx="7436848" cy="438980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2E92D41-D1D6-4FBD-9A84-D581BA96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13" y="328690"/>
            <a:ext cx="9697527" cy="716053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+mn-lt"/>
              </a:rPr>
              <a:t>The race to Net Zero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92E70E-22A6-43A1-B943-870CE27E1902}"/>
              </a:ext>
            </a:extLst>
          </p:cNvPr>
          <p:cNvSpPr txBox="1"/>
          <p:nvPr/>
        </p:nvSpPr>
        <p:spPr>
          <a:xfrm>
            <a:off x="472806" y="5009306"/>
            <a:ext cx="45370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Public Sector: 2% direct emissions</a:t>
            </a:r>
          </a:p>
          <a:p>
            <a:endParaRPr lang="en-GB" sz="2000" dirty="0"/>
          </a:p>
          <a:p>
            <a:r>
              <a:rPr lang="en-GB" sz="2000" b="1" dirty="0"/>
              <a:t>Able to influence 31% County emissions</a:t>
            </a:r>
          </a:p>
          <a:p>
            <a:r>
              <a:rPr lang="en-GB" sz="1600" dirty="0"/>
              <a:t>(LGA figures)</a:t>
            </a:r>
          </a:p>
          <a:p>
            <a:endParaRPr lang="en-GB" sz="1600" dirty="0"/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74F647-B9B1-4DDA-928C-E2CC9CFE46FB}"/>
              </a:ext>
            </a:extLst>
          </p:cNvPr>
          <p:cNvSpPr/>
          <p:nvPr/>
        </p:nvSpPr>
        <p:spPr>
          <a:xfrm>
            <a:off x="7090969" y="5641659"/>
            <a:ext cx="4005358" cy="4700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Warwickshire: 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5,113</a:t>
            </a:r>
            <a:r>
              <a:rPr lang="en-GB" sz="24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ktCO</a:t>
            </a:r>
            <a:r>
              <a:rPr lang="en-GB" sz="2400" baseline="-250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2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D593CC-A695-46D8-A650-EE32B7BDF23E}"/>
              </a:ext>
            </a:extLst>
          </p:cNvPr>
          <p:cNvSpPr txBox="1"/>
          <p:nvPr/>
        </p:nvSpPr>
        <p:spPr>
          <a:xfrm>
            <a:off x="4017818" y="3170937"/>
            <a:ext cx="2078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X 650</a:t>
            </a:r>
          </a:p>
        </p:txBody>
      </p:sp>
      <p:pic>
        <p:nvPicPr>
          <p:cNvPr id="8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EA181C6D-5485-443C-A2D6-D8C09BD04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13" y="2350189"/>
            <a:ext cx="3416912" cy="24890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6BA4B3-3804-429F-B92C-E0B5C16CC926}"/>
              </a:ext>
            </a:extLst>
          </p:cNvPr>
          <p:cNvSpPr txBox="1"/>
          <p:nvPr/>
        </p:nvSpPr>
        <p:spPr>
          <a:xfrm>
            <a:off x="714491" y="1394123"/>
            <a:ext cx="43424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2019/2020 Baseline: 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Warwickshire County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9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7640D7-B9C2-49CA-BAB2-E10D86585C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1448194"/>
            <a:ext cx="6099993" cy="2447663"/>
          </a:xfrm>
        </p:spPr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659830-B7CA-4692-A383-C87E1E3B5438}"/>
              </a:ext>
            </a:extLst>
          </p:cNvPr>
          <p:cNvSpPr txBox="1"/>
          <p:nvPr/>
        </p:nvSpPr>
        <p:spPr>
          <a:xfrm>
            <a:off x="363589" y="266322"/>
            <a:ext cx="10189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A Future Warwickshire - What do we want to see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E889FD-3282-4779-96FC-9F0A1E504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8" y="1045847"/>
            <a:ext cx="11823724" cy="5700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1228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B9B01E-F090-44B6-8E10-1ED5016E0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570" y="5013288"/>
            <a:ext cx="4131430" cy="177061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7640D7-B9C2-49CA-BAB2-E10D86585C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1448194"/>
            <a:ext cx="6099993" cy="2447663"/>
          </a:xfrm>
        </p:spPr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659830-B7CA-4692-A383-C87E1E3B5438}"/>
              </a:ext>
            </a:extLst>
          </p:cNvPr>
          <p:cNvSpPr txBox="1"/>
          <p:nvPr/>
        </p:nvSpPr>
        <p:spPr>
          <a:xfrm>
            <a:off x="396418" y="445934"/>
            <a:ext cx="10189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Sustainable Futures Strategy: Key dates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2A46C010-395E-4E22-856F-80AAB5745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783"/>
              </p:ext>
            </p:extLst>
          </p:nvPr>
        </p:nvGraphicFramePr>
        <p:xfrm>
          <a:off x="1241425" y="1811508"/>
          <a:ext cx="8128000" cy="22250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472475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79529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25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13 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Cabinet approved draft strategy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731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Mid November 2022 – mid January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Online engagement survey open to 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648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Until February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Focused panels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106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February/March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Engagement results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191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Spring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Full adoption of the strategy by Cabinet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937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1DE67DA-613B-482A-BB7D-2ED4AFD93E78}"/>
              </a:ext>
            </a:extLst>
          </p:cNvPr>
          <p:cNvSpPr txBox="1"/>
          <p:nvPr/>
        </p:nvSpPr>
        <p:spPr>
          <a:xfrm>
            <a:off x="1241425" y="4586514"/>
            <a:ext cx="5768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Survey will be available at: </a:t>
            </a:r>
            <a:r>
              <a:rPr lang="en-GB" sz="2400" b="1" dirty="0"/>
              <a:t>www.ask.warwickshire.gov.uk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7DA10-DBD9-46C5-A0DD-68B8ADEFB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30" y="5840919"/>
            <a:ext cx="2009790" cy="94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DECF14-97CD-41C0-9D96-0DEF9640FE62}"/>
              </a:ext>
            </a:extLst>
          </p:cNvPr>
          <p:cNvSpPr txBox="1"/>
          <p:nvPr/>
        </p:nvSpPr>
        <p:spPr>
          <a:xfrm>
            <a:off x="459530" y="1327271"/>
            <a:ext cx="10945531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0000"/>
                </a:solidFill>
              </a:rPr>
              <a:t>Making our region a greener, happier and healthier place to live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0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>
                <a:solidFill>
                  <a:srgbClr val="000000"/>
                </a:solidFill>
              </a:rPr>
              <a:t>The </a:t>
            </a:r>
            <a:r>
              <a:rPr lang="en-GB" sz="2000" b="1" i="0" u="none" strike="noStrike" baseline="0" dirty="0">
                <a:solidFill>
                  <a:srgbClr val="000000"/>
                </a:solidFill>
              </a:rPr>
              <a:t>rural tree planting scheme: </a:t>
            </a:r>
            <a:r>
              <a:rPr lang="en-GB" sz="2000" b="0" i="0" u="none" strike="noStrike" baseline="0" dirty="0">
                <a:solidFill>
                  <a:srgbClr val="000000"/>
                </a:solidFill>
              </a:rPr>
              <a:t>plant one tree for every resident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</a:t>
            </a:r>
            <a:r>
              <a:rPr lang="en-GB" sz="2000" b="0" i="0" u="none" strike="noStrike" baseline="0" dirty="0">
                <a:solidFill>
                  <a:srgbClr val="000000"/>
                </a:solidFill>
              </a:rPr>
              <a:t>orking closely with District and Borough colleagues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To </a:t>
            </a:r>
            <a:r>
              <a:rPr lang="en-GB" sz="2000" b="0" i="0" u="none" strike="noStrike" baseline="0" dirty="0">
                <a:solidFill>
                  <a:srgbClr val="000000"/>
                </a:solidFill>
              </a:rPr>
              <a:t>be recorded on the West Midlands Virtual Forest: </a:t>
            </a:r>
            <a:r>
              <a:rPr lang="en-GB" sz="2000" b="0" i="0" u="none" strike="noStrike" baseline="0" dirty="0">
                <a:solidFill>
                  <a:srgbClr val="000000"/>
                </a:solidFill>
                <a:hlinkClick r:id="rId3"/>
              </a:rPr>
              <a:t>https://www.wmvirtualforest.co.uk/</a:t>
            </a:r>
            <a:endParaRPr lang="en-GB" sz="20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Platform is designed to record ALL new trees planted in the region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</a:t>
            </a:r>
            <a:r>
              <a:rPr lang="en-GB" sz="2000" b="0" i="0" u="none" strike="noStrike" baseline="0" dirty="0">
                <a:solidFill>
                  <a:srgbClr val="000000"/>
                </a:solidFill>
              </a:rPr>
              <a:t>mplemented the first </a:t>
            </a:r>
            <a:r>
              <a:rPr lang="en-GB" sz="2000" b="1" i="0" u="none" strike="noStrike" baseline="0" dirty="0">
                <a:solidFill>
                  <a:srgbClr val="000000"/>
                </a:solidFill>
              </a:rPr>
              <a:t>Local Government Biodiversity Net Gain</a:t>
            </a:r>
            <a:r>
              <a:rPr lang="en-GB" sz="2000" b="0" i="0" u="none" strike="noStrike" baseline="0" dirty="0">
                <a:solidFill>
                  <a:srgbClr val="000000"/>
                </a:solidFill>
              </a:rPr>
              <a:t> in the UK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>
                <a:solidFill>
                  <a:srgbClr val="000000"/>
                </a:solidFill>
              </a:rPr>
              <a:t>Requires developers to deliver a wider range of environmental benefits over and above the full environmental impact of the proposed development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Further developments in the pipeline regarding offsetting of emissions</a:t>
            </a:r>
          </a:p>
          <a:p>
            <a:endParaRPr lang="en-GB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7BB9AA-5A08-44D0-898A-55DA2529F0CB}"/>
              </a:ext>
            </a:extLst>
          </p:cNvPr>
          <p:cNvSpPr txBox="1">
            <a:spLocks/>
          </p:cNvSpPr>
          <p:nvPr/>
        </p:nvSpPr>
        <p:spPr>
          <a:xfrm>
            <a:off x="531113" y="328690"/>
            <a:ext cx="9697527" cy="7160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>
                <a:latin typeface="+mn-lt"/>
              </a:rPr>
              <a:t>Biodiversity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6F3111-ABD3-4E5F-BCD3-43B6D7052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97" y="566883"/>
            <a:ext cx="3583979" cy="2387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F4662A-6B1B-4D6F-A5C0-E82A23BB9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530" y="5840919"/>
            <a:ext cx="2009790" cy="94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5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537A-B0EE-4595-AA0A-1CA4AE6B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872" y="175343"/>
            <a:ext cx="8440929" cy="716053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+mn-lt"/>
              </a:rPr>
              <a:t>Green Shoots Community Fund: Phase 1</a:t>
            </a:r>
            <a:endParaRPr lang="en-GB" sz="24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9230DD-990A-481B-A3EA-9D6686CCA08F}"/>
              </a:ext>
            </a:extLst>
          </p:cNvPr>
          <p:cNvSpPr txBox="1"/>
          <p:nvPr/>
        </p:nvSpPr>
        <p:spPr>
          <a:xfrm>
            <a:off x="437254" y="982261"/>
            <a:ext cx="3703608" cy="3139321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2EE994-2866-4646-AD14-6A4E3DFCA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5" y="1093098"/>
            <a:ext cx="3228545" cy="27551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62A38CD-18E2-4245-9C27-4F05ABB6F314}"/>
              </a:ext>
            </a:extLst>
          </p:cNvPr>
          <p:cNvSpPr txBox="1"/>
          <p:nvPr/>
        </p:nvSpPr>
        <p:spPr>
          <a:xfrm>
            <a:off x="7777990" y="4092799"/>
            <a:ext cx="1507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chemeClr val="bg1"/>
                </a:solidFill>
              </a:rPr>
              <a:t>£625k</a:t>
            </a:r>
          </a:p>
          <a:p>
            <a:pPr algn="ctr"/>
            <a:r>
              <a:rPr lang="en-GB" sz="2400">
                <a:solidFill>
                  <a:schemeClr val="bg1"/>
                </a:solidFill>
              </a:rPr>
              <a:t>Funded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9FA49DD-F7C5-4E54-875A-E5EF37880674}"/>
              </a:ext>
            </a:extLst>
          </p:cNvPr>
          <p:cNvGrpSpPr/>
          <p:nvPr/>
        </p:nvGrpSpPr>
        <p:grpSpPr>
          <a:xfrm>
            <a:off x="8767655" y="681485"/>
            <a:ext cx="2682240" cy="2443942"/>
            <a:chOff x="5791200" y="-601923"/>
            <a:chExt cx="2682240" cy="244394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D494CC2-FA6B-496B-8C73-B8BE5FD6C48A}"/>
                </a:ext>
              </a:extLst>
            </p:cNvPr>
            <p:cNvSpPr/>
            <p:nvPr/>
          </p:nvSpPr>
          <p:spPr>
            <a:xfrm>
              <a:off x="5791200" y="-601923"/>
              <a:ext cx="2682240" cy="244394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7FEB6B8-6AAD-4CB6-99EB-B7412D7CB06F}"/>
                </a:ext>
              </a:extLst>
            </p:cNvPr>
            <p:cNvSpPr txBox="1"/>
            <p:nvPr/>
          </p:nvSpPr>
          <p:spPr>
            <a:xfrm>
              <a:off x="6271101" y="-269281"/>
              <a:ext cx="172243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69</a:t>
              </a:r>
            </a:p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applications</a:t>
              </a:r>
            </a:p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funded, worth </a:t>
              </a:r>
              <a:r>
                <a:rPr lang="en-GB" sz="2400" b="1" dirty="0">
                  <a:solidFill>
                    <a:schemeClr val="bg1"/>
                  </a:solidFill>
                </a:rPr>
                <a:t>£625k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C728920-64D0-4DBD-B48B-B564D5A3062E}"/>
              </a:ext>
            </a:extLst>
          </p:cNvPr>
          <p:cNvSpPr txBox="1"/>
          <p:nvPr/>
        </p:nvSpPr>
        <p:spPr>
          <a:xfrm>
            <a:off x="4816948" y="3975120"/>
            <a:ext cx="6270777" cy="2062103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Biodiversity projects - close to 2,800 trees planted and 1,600 hedges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Installation of renewable energy technology, e.g. solar panels and heat pumps on community venues; </a:t>
            </a:r>
            <a:endParaRPr lang="en-GB" dirty="0"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Transport schemes that enable and promote active travel such as cycling and walking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B9B0AE-1755-406C-9E97-69169836F358}"/>
              </a:ext>
            </a:extLst>
          </p:cNvPr>
          <p:cNvGrpSpPr/>
          <p:nvPr/>
        </p:nvGrpSpPr>
        <p:grpSpPr>
          <a:xfrm>
            <a:off x="5006396" y="1069601"/>
            <a:ext cx="1344127" cy="1059604"/>
            <a:chOff x="4233147" y="3109768"/>
            <a:chExt cx="1344127" cy="105960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93AE6A-56DB-4841-9E55-505125CE4478}"/>
                </a:ext>
              </a:extLst>
            </p:cNvPr>
            <p:cNvSpPr txBox="1"/>
            <p:nvPr/>
          </p:nvSpPr>
          <p:spPr>
            <a:xfrm>
              <a:off x="4235477" y="3318134"/>
              <a:ext cx="1315677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dirty="0"/>
                <a:t>Carbon reductions</a:t>
              </a:r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5B4A328-D6F1-4D1E-9EA7-4DDBDEA94E29}"/>
                </a:ext>
              </a:extLst>
            </p:cNvPr>
            <p:cNvSpPr/>
            <p:nvPr/>
          </p:nvSpPr>
          <p:spPr>
            <a:xfrm>
              <a:off x="4233147" y="3109768"/>
              <a:ext cx="1344127" cy="105960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FE11A3-A22E-4D10-AA70-C8F55C2C4FAB}"/>
              </a:ext>
            </a:extLst>
          </p:cNvPr>
          <p:cNvGrpSpPr/>
          <p:nvPr/>
        </p:nvGrpSpPr>
        <p:grpSpPr>
          <a:xfrm>
            <a:off x="6357829" y="1799273"/>
            <a:ext cx="1357251" cy="1059604"/>
            <a:chOff x="4233147" y="3109768"/>
            <a:chExt cx="1357251" cy="105960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B31193-1B1E-40E2-9DC9-0770B99CA5A8}"/>
                </a:ext>
              </a:extLst>
            </p:cNvPr>
            <p:cNvSpPr txBox="1"/>
            <p:nvPr/>
          </p:nvSpPr>
          <p:spPr>
            <a:xfrm>
              <a:off x="4274721" y="3318134"/>
              <a:ext cx="1315677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dirty="0"/>
                <a:t>Climate Adaptation</a:t>
              </a:r>
              <a:endParaRPr lang="en-US" dirty="0">
                <a:cs typeface="Calibri" panose="020F0502020204030204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8B1B2B5-FA83-47D1-8066-3DFC555D385A}"/>
                </a:ext>
              </a:extLst>
            </p:cNvPr>
            <p:cNvSpPr/>
            <p:nvPr/>
          </p:nvSpPr>
          <p:spPr>
            <a:xfrm>
              <a:off x="4233147" y="3109768"/>
              <a:ext cx="1344127" cy="105960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92AC81-496C-4005-89CA-6CADB949994D}"/>
              </a:ext>
            </a:extLst>
          </p:cNvPr>
          <p:cNvGrpSpPr/>
          <p:nvPr/>
        </p:nvGrpSpPr>
        <p:grpSpPr>
          <a:xfrm>
            <a:off x="4878359" y="1903456"/>
            <a:ext cx="1600199" cy="1059604"/>
            <a:chOff x="4196232" y="3109768"/>
            <a:chExt cx="1600199" cy="105960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844DE1-F648-4C44-BE52-78D7255393CC}"/>
                </a:ext>
              </a:extLst>
            </p:cNvPr>
            <p:cNvSpPr txBox="1"/>
            <p:nvPr/>
          </p:nvSpPr>
          <p:spPr>
            <a:xfrm>
              <a:off x="4196232" y="3430962"/>
              <a:ext cx="1600199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dirty="0"/>
                <a:t>Environmental benefits</a:t>
              </a:r>
              <a:endParaRPr lang="en-US" dirty="0">
                <a:cs typeface="Calibri" panose="020F0502020204030204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53E2EAA-B718-4744-B3AC-9E2067051F2E}"/>
                </a:ext>
              </a:extLst>
            </p:cNvPr>
            <p:cNvSpPr/>
            <p:nvPr/>
          </p:nvSpPr>
          <p:spPr>
            <a:xfrm>
              <a:off x="4233147" y="3109768"/>
              <a:ext cx="1520727" cy="105960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D9267B6-6B3D-4D82-A358-B9D304407F47}"/>
              </a:ext>
            </a:extLst>
          </p:cNvPr>
          <p:cNvGrpSpPr/>
          <p:nvPr/>
        </p:nvGrpSpPr>
        <p:grpSpPr>
          <a:xfrm>
            <a:off x="6216127" y="931717"/>
            <a:ext cx="1357251" cy="1059604"/>
            <a:chOff x="4233147" y="3109768"/>
            <a:chExt cx="1357251" cy="105960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37D8D37-DF94-419A-A01F-BEF36F0169B8}"/>
                </a:ext>
              </a:extLst>
            </p:cNvPr>
            <p:cNvSpPr txBox="1"/>
            <p:nvPr/>
          </p:nvSpPr>
          <p:spPr>
            <a:xfrm>
              <a:off x="4274721" y="3318134"/>
              <a:ext cx="1315677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/>
                <a:t>Communitybenefits</a:t>
              </a:r>
              <a:endParaRPr lang="en-GB">
                <a:cs typeface="Calibri" panose="020F0502020204030204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A8D50EC-B70C-489E-8991-D7BAD12C4356}"/>
                </a:ext>
              </a:extLst>
            </p:cNvPr>
            <p:cNvSpPr/>
            <p:nvPr/>
          </p:nvSpPr>
          <p:spPr>
            <a:xfrm>
              <a:off x="4233147" y="3109768"/>
              <a:ext cx="1344127" cy="105960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9CD27E3A-2F47-4342-BD3E-2BC9760D5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30" y="5840919"/>
            <a:ext cx="2009790" cy="94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4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3D7FBE-A261-42F8-8F36-9CD33A97A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63" y="5659766"/>
            <a:ext cx="2009790" cy="94298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78748EB-CE6B-4EE7-A0EB-DA6CCC9DD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42982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en-GB" dirty="0"/>
              <a:t>Green Shoots: Biodiversity and Community</a:t>
            </a:r>
          </a:p>
        </p:txBody>
      </p:sp>
      <p:pic>
        <p:nvPicPr>
          <p:cNvPr id="1026" name="Picture 2" descr="null">
            <a:extLst>
              <a:ext uri="{FF2B5EF4-FFF2-40B4-BE49-F238E27FC236}">
                <a16:creationId xmlns:a16="http://schemas.microsoft.com/office/drawing/2014/main" id="{4AC9F3D5-0FB5-4C5E-BE61-066C0085F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214439"/>
            <a:ext cx="5496977" cy="3662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B24AF9-3DEF-4E3F-8B44-48E5036B5DD8}"/>
              </a:ext>
            </a:extLst>
          </p:cNvPr>
          <p:cNvSpPr txBox="1"/>
          <p:nvPr/>
        </p:nvSpPr>
        <p:spPr>
          <a:xfrm>
            <a:off x="6140450" y="1342167"/>
            <a:ext cx="5257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Children’s Forest at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Leasowe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Managed by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Achieving Results in Communities (ARC)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Planting of 2,600 trees on 4 acres of land near Radford Semele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 to extract an average of 67,700kg of CO2 from the atmosphere per annum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track to engage at least 250 children in the planting and maintenance process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177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3D7FBE-A261-42F8-8F36-9CD33A97A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63" y="5659766"/>
            <a:ext cx="2009790" cy="94298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78748EB-CE6B-4EE7-A0EB-DA6CCC9DD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42982"/>
          </a:xfrm>
          <a:solidFill>
            <a:schemeClr val="accent5"/>
          </a:solidFill>
        </p:spPr>
        <p:txBody>
          <a:bodyPr/>
          <a:lstStyle/>
          <a:p>
            <a:r>
              <a:rPr lang="en-GB" dirty="0"/>
              <a:t>Green Shoots: Energy Efficiency</a:t>
            </a:r>
          </a:p>
        </p:txBody>
      </p:sp>
      <p:pic>
        <p:nvPicPr>
          <p:cNvPr id="2050" name="Picture 2" descr="leekwoottonallsaints01">
            <a:extLst>
              <a:ext uri="{FF2B5EF4-FFF2-40B4-BE49-F238E27FC236}">
                <a16:creationId xmlns:a16="http://schemas.microsoft.com/office/drawing/2014/main" id="{71A0A77C-9C86-4F61-B199-1E77EEE91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1282700"/>
            <a:ext cx="4766733" cy="357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E032CE-17A0-48BC-899D-88D937551CCB}"/>
              </a:ext>
            </a:extLst>
          </p:cNvPr>
          <p:cNvSpPr txBox="1"/>
          <p:nvPr/>
        </p:nvSpPr>
        <p:spPr>
          <a:xfrm>
            <a:off x="603836" y="1179388"/>
            <a:ext cx="5486400" cy="4116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Saints’ Church, Leek Wootton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Replacement of 100 year old heating system (cast iron pipework and electric boiler)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Fit new energy efficient infra-red panels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heating panels also fitted to the vestry, kitchen, toilet and meeting room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Pew heaters upgraded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791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ede119-16c8-4c58-88f9-10ece2502e1a">
      <Terms xmlns="http://schemas.microsoft.com/office/infopath/2007/PartnerControls"/>
    </lcf76f155ced4ddcb4097134ff3c332f>
    <TaxCatchAll xmlns="43da6355-743c-49c8-a479-cdeee628267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EC983DE549648AC485F2C5914CA4F" ma:contentTypeVersion="16" ma:contentTypeDescription="Create a new document." ma:contentTypeScope="" ma:versionID="6e0cd29c20b656f471130ba182ea51c9">
  <xsd:schema xmlns:xsd="http://www.w3.org/2001/XMLSchema" xmlns:xs="http://www.w3.org/2001/XMLSchema" xmlns:p="http://schemas.microsoft.com/office/2006/metadata/properties" xmlns:ns2="41ede119-16c8-4c58-88f9-10ece2502e1a" xmlns:ns3="43da6355-743c-49c8-a479-cdeee628267f" targetNamespace="http://schemas.microsoft.com/office/2006/metadata/properties" ma:root="true" ma:fieldsID="a35f10795b78413ca8958e56b0bbe9ef" ns2:_="" ns3:_="">
    <xsd:import namespace="41ede119-16c8-4c58-88f9-10ece2502e1a"/>
    <xsd:import namespace="43da6355-743c-49c8-a479-cdeee62826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ede119-16c8-4c58-88f9-10ece2502e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c45229e-f6e3-48e4-a132-9a8ab844bf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da6355-743c-49c8-a479-cdeee628267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e781b67-7ccc-44e0-b2c5-043ae4b939c0}" ma:internalName="TaxCatchAll" ma:showField="CatchAllData" ma:web="43da6355-743c-49c8-a479-cdeee62826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A39467-87FA-4319-BCE3-2B08B35A78AF}">
  <ds:schemaRefs>
    <ds:schemaRef ds:uri="41ede119-16c8-4c58-88f9-10ece2502e1a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43da6355-743c-49c8-a479-cdeee628267f"/>
    <ds:schemaRef ds:uri="http://schemas.microsoft.com/office/2006/documentManagement/typ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5E2B7DB-B123-4872-A92F-F3FADE52AE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3DC552-4B04-4CC4-A2FE-AE3DF67F0E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ede119-16c8-4c58-88f9-10ece2502e1a"/>
    <ds:schemaRef ds:uri="43da6355-743c-49c8-a479-cdeee62826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954</Words>
  <Application>Microsoft Office PowerPoint</Application>
  <PresentationFormat>Widescreen</PresentationFormat>
  <Paragraphs>166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spinnaker</vt:lpstr>
      <vt:lpstr>Office Theme</vt:lpstr>
      <vt:lpstr>Working Together to  Reach Net Zero</vt:lpstr>
      <vt:lpstr>A Top Priority in our Council Plan: Sustainable Futures  </vt:lpstr>
      <vt:lpstr>The race to Net Zero</vt:lpstr>
      <vt:lpstr>PowerPoint Presentation</vt:lpstr>
      <vt:lpstr>PowerPoint Presentation</vt:lpstr>
      <vt:lpstr>PowerPoint Presentation</vt:lpstr>
      <vt:lpstr>Green Shoots Community Fund: Phase 1</vt:lpstr>
      <vt:lpstr>Green Shoots: Biodiversity and Community</vt:lpstr>
      <vt:lpstr>Green Shoots: Energy Efficiency</vt:lpstr>
      <vt:lpstr>Green Shoots: Waste Reduction</vt:lpstr>
      <vt:lpstr>Green Shoots: Green Transport</vt:lpstr>
      <vt:lpstr>Green Shoots: Active Travel</vt:lpstr>
      <vt:lpstr>Green Shoots Community Fund: Phase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Guerra</dc:creator>
  <cp:lastModifiedBy>Rachel Killian</cp:lastModifiedBy>
  <cp:revision>5</cp:revision>
  <dcterms:created xsi:type="dcterms:W3CDTF">2021-03-12T14:29:29Z</dcterms:created>
  <dcterms:modified xsi:type="dcterms:W3CDTF">2022-11-04T15:34:07Z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0x010100E52EC983DE549648AC485F2C5914CA4F</vt:lpwstr>
  </property>
  <property fmtid="{D5CDD505-2E9C-101B-9397-08002B2CF9AE}" pid="3" name="MSIP_Label_478af4b5-bfed-4784-9cbe-eeacd1c8ef36_Enabled">
    <vt:lpwstr>true</vt:lpwstr>
  </property>
  <property fmtid="{D5CDD505-2E9C-101B-9397-08002B2CF9AE}" pid="4" name="MSIP_Label_478af4b5-bfed-4784-9cbe-eeacd1c8ef36_SetDate">
    <vt:lpwstr>2022-05-17T10:47:18Z</vt:lpwstr>
  </property>
  <property fmtid="{D5CDD505-2E9C-101B-9397-08002B2CF9AE}" pid="5" name="MSIP_Label_478af4b5-bfed-4784-9cbe-eeacd1c8ef36_Method">
    <vt:lpwstr>Privileged</vt:lpwstr>
  </property>
  <property fmtid="{D5CDD505-2E9C-101B-9397-08002B2CF9AE}" pid="6" name="MSIP_Label_478af4b5-bfed-4784-9cbe-eeacd1c8ef36_Name">
    <vt:lpwstr>Not Protectively Marked</vt:lpwstr>
  </property>
  <property fmtid="{D5CDD505-2E9C-101B-9397-08002B2CF9AE}" pid="7" name="MSIP_Label_478af4b5-bfed-4784-9cbe-eeacd1c8ef36_SiteId">
    <vt:lpwstr>88b0aa06-5927-4bbb-a893-89cc2713ac82</vt:lpwstr>
  </property>
  <property fmtid="{D5CDD505-2E9C-101B-9397-08002B2CF9AE}" pid="8" name="MSIP_Label_478af4b5-bfed-4784-9cbe-eeacd1c8ef36_ActionId">
    <vt:lpwstr>0c21ce74-67d4-4cbd-ba6d-11144f453225</vt:lpwstr>
  </property>
  <property fmtid="{D5CDD505-2E9C-101B-9397-08002B2CF9AE}" pid="9" name="MSIP_Label_478af4b5-bfed-4784-9cbe-eeacd1c8ef36_ContentBits">
    <vt:lpwstr>0</vt:lpwstr>
  </property>
  <property fmtid="{D5CDD505-2E9C-101B-9397-08002B2CF9AE}" pid="10" name="MediaServiceImageTags">
    <vt:lpwstr/>
  </property>
</Properties>
</file>