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9" r:id="rId3"/>
    <p:sldId id="260" r:id="rId4"/>
    <p:sldId id="261" r:id="rId5"/>
    <p:sldId id="262" r:id="rId6"/>
    <p:sldId id="263" r:id="rId7"/>
    <p:sldId id="264" r:id="rId8"/>
    <p:sldId id="265" r:id="rId9"/>
    <p:sldId id="266" r:id="rId10"/>
    <p:sldId id="267" r:id="rId11"/>
    <p:sldId id="269" r:id="rId12"/>
    <p:sldId id="270" r:id="rId13"/>
    <p:sldId id="268"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207B"/>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3" autoAdjust="0"/>
    <p:restoredTop sz="94660"/>
  </p:normalViewPr>
  <p:slideViewPr>
    <p:cSldViewPr snapToGrid="0">
      <p:cViewPr varScale="1">
        <p:scale>
          <a:sx n="62" d="100"/>
          <a:sy n="62" d="100"/>
        </p:scale>
        <p:origin x="576"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23AB69-A61C-44F1-84D6-E64C482DA378}" type="datetimeFigureOut">
              <a:rPr lang="en-GB" smtClean="0"/>
              <a:t>13/02/2020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D1EF3-4575-4D4A-8E93-F5C08F3C7D80}" type="slidenum">
              <a:rPr lang="en-GB" smtClean="0"/>
              <a:t>‹#›</a:t>
            </a:fld>
            <a:endParaRPr lang="en-GB"/>
          </a:p>
        </p:txBody>
      </p:sp>
    </p:spTree>
    <p:extLst>
      <p:ext uri="{BB962C8B-B14F-4D97-AF65-F5344CB8AC3E}">
        <p14:creationId xmlns:p14="http://schemas.microsoft.com/office/powerpoint/2010/main" val="96204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Declining footfall – 10% decline 2016-18 (in common with other town centres) – imbalance in footfall between N and S of river</a:t>
            </a:r>
          </a:p>
          <a:p>
            <a:endParaRPr lang="en-GB" dirty="0" smtClean="0"/>
          </a:p>
          <a:p>
            <a:r>
              <a:rPr lang="en-GB" dirty="0" smtClean="0"/>
              <a:t>Growth of internet and “SFT (all non-store retail sales made via the internet, mail order, stalls and markets, door-to-door and</a:t>
            </a:r>
          </a:p>
          <a:p>
            <a:r>
              <a:rPr lang="en-GB" dirty="0" smtClean="0"/>
              <a:t>telephone sale) – 16% now – 22% by 2036.</a:t>
            </a:r>
          </a:p>
          <a:p>
            <a:endParaRPr lang="en-GB" dirty="0" smtClean="0"/>
          </a:p>
          <a:p>
            <a:r>
              <a:rPr lang="en-GB" dirty="0" smtClean="0"/>
              <a:t>Growing population: 26% in Warwick District 2011 - 2029</a:t>
            </a:r>
          </a:p>
          <a:p>
            <a:endParaRPr lang="en-GB" dirty="0" smtClean="0"/>
          </a:p>
          <a:p>
            <a:r>
              <a:rPr lang="en-GB" dirty="0" smtClean="0"/>
              <a:t>Competition from out-of-centre shopping centres – R&amp;LS identified 6,983</a:t>
            </a:r>
            <a:r>
              <a:rPr lang="en-GB" baseline="0" dirty="0" smtClean="0"/>
              <a:t> </a:t>
            </a:r>
            <a:r>
              <a:rPr lang="en-GB" baseline="0" dirty="0" err="1" smtClean="0"/>
              <a:t>sq</a:t>
            </a:r>
            <a:r>
              <a:rPr lang="en-GB" baseline="0" dirty="0" smtClean="0"/>
              <a:t> m in next 10 years</a:t>
            </a:r>
            <a:endParaRPr lang="en-GB" dirty="0" smtClean="0"/>
          </a:p>
          <a:p>
            <a:endParaRPr lang="en-GB" dirty="0" smtClean="0"/>
          </a:p>
          <a:p>
            <a:r>
              <a:rPr lang="en-GB" dirty="0" smtClean="0"/>
              <a:t>Growth of other centres (Solihull, Birmingham, Banbury, Stratford, </a:t>
            </a:r>
            <a:r>
              <a:rPr lang="en-GB" dirty="0" err="1" smtClean="0"/>
              <a:t>etc</a:t>
            </a:r>
            <a:r>
              <a:rPr lang="en-GB" dirty="0" smtClean="0"/>
              <a:t>) – Coventry has ambitious plans for retail growth in city centre</a:t>
            </a:r>
          </a:p>
          <a:p>
            <a:endParaRPr lang="en-GB" dirty="0" smtClean="0"/>
          </a:p>
          <a:p>
            <a:r>
              <a:rPr lang="en-GB" dirty="0" smtClean="0"/>
              <a:t>Vacancy rates – 11.3% compared to 9.8% nationally.  Increase in vacancy within BID area</a:t>
            </a:r>
          </a:p>
          <a:p>
            <a:endParaRPr lang="en-GB" dirty="0" smtClean="0"/>
          </a:p>
          <a:p>
            <a:r>
              <a:rPr lang="en-GB" dirty="0" smtClean="0"/>
              <a:t>Economic disparities</a:t>
            </a:r>
          </a:p>
          <a:p>
            <a:endParaRPr lang="en-GB" dirty="0" smtClean="0"/>
          </a:p>
          <a:p>
            <a:r>
              <a:rPr lang="en-GB" dirty="0" smtClean="0"/>
              <a:t>GP facilities –</a:t>
            </a:r>
            <a:r>
              <a:rPr lang="en-GB" baseline="0" dirty="0" smtClean="0"/>
              <a:t> GP practices all under pressure</a:t>
            </a:r>
            <a:endParaRPr lang="en-GB" dirty="0" smtClean="0"/>
          </a:p>
          <a:p>
            <a:endParaRPr lang="en-GB" dirty="0" smtClean="0"/>
          </a:p>
          <a:p>
            <a:r>
              <a:rPr lang="en-GB" dirty="0" smtClean="0"/>
              <a:t>Growth of demand from students – estimated</a:t>
            </a:r>
            <a:r>
              <a:rPr lang="en-GB" baseline="0" dirty="0" smtClean="0"/>
              <a:t> that we need to find 120 bed spaces for next 3 years</a:t>
            </a:r>
            <a:endParaRPr lang="en-GB" dirty="0" smtClean="0"/>
          </a:p>
          <a:p>
            <a:endParaRPr lang="en-GB" dirty="0" smtClean="0"/>
          </a:p>
          <a:p>
            <a:r>
              <a:rPr lang="en-GB" dirty="0" smtClean="0"/>
              <a:t>Leamington as a visitor destination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64D1EF3-4575-4D4A-8E93-F5C08F3C7D80}" type="slidenum">
              <a:rPr lang="en-GB" smtClean="0"/>
              <a:t>3</a:t>
            </a:fld>
            <a:endParaRPr lang="en-GB"/>
          </a:p>
        </p:txBody>
      </p:sp>
    </p:spTree>
    <p:extLst>
      <p:ext uri="{BB962C8B-B14F-4D97-AF65-F5344CB8AC3E}">
        <p14:creationId xmlns:p14="http://schemas.microsoft.com/office/powerpoint/2010/main" val="2782693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Why</a:t>
            </a:r>
            <a:r>
              <a:rPr lang="en-US" u="sng" baseline="0" dirty="0" smtClean="0"/>
              <a:t> Leamington</a:t>
            </a:r>
          </a:p>
          <a:p>
            <a:r>
              <a:rPr lang="en-US" u="none" baseline="0" dirty="0" smtClean="0"/>
              <a:t>We have challenges but things pretty good?</a:t>
            </a:r>
          </a:p>
          <a:p>
            <a:r>
              <a:rPr lang="en-US" u="none" baseline="0" dirty="0" smtClean="0"/>
              <a:t>Identify market failure – grow on space for creatives and connectivity</a:t>
            </a:r>
          </a:p>
          <a:p>
            <a:r>
              <a:rPr lang="en-US" u="none" baseline="0" dirty="0" smtClean="0"/>
              <a:t>Need to protect the town </a:t>
            </a:r>
            <a:r>
              <a:rPr lang="en-US" u="none" baseline="0" dirty="0" err="1" smtClean="0"/>
              <a:t>centre</a:t>
            </a:r>
            <a:endParaRPr lang="en-GB" u="none" dirty="0"/>
          </a:p>
        </p:txBody>
      </p:sp>
      <p:sp>
        <p:nvSpPr>
          <p:cNvPr id="4" name="Slide Number Placeholder 3"/>
          <p:cNvSpPr>
            <a:spLocks noGrp="1"/>
          </p:cNvSpPr>
          <p:nvPr>
            <p:ph type="sldNum" sz="quarter" idx="10"/>
          </p:nvPr>
        </p:nvSpPr>
        <p:spPr/>
        <p:txBody>
          <a:bodyPr/>
          <a:lstStyle/>
          <a:p>
            <a:fld id="{F64D1EF3-4575-4D4A-8E93-F5C08F3C7D80}" type="slidenum">
              <a:rPr lang="en-GB" smtClean="0"/>
              <a:t>17</a:t>
            </a:fld>
            <a:endParaRPr lang="en-GB"/>
          </a:p>
        </p:txBody>
      </p:sp>
    </p:spTree>
    <p:extLst>
      <p:ext uri="{BB962C8B-B14F-4D97-AF65-F5344CB8AC3E}">
        <p14:creationId xmlns:p14="http://schemas.microsoft.com/office/powerpoint/2010/main" val="3307276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Why</a:t>
            </a:r>
            <a:r>
              <a:rPr lang="en-US" u="sng" baseline="0" dirty="0" smtClean="0"/>
              <a:t> Leamington</a:t>
            </a:r>
          </a:p>
          <a:p>
            <a:r>
              <a:rPr lang="en-US" u="none" baseline="0" dirty="0" smtClean="0"/>
              <a:t>We have challenges but things pretty good?</a:t>
            </a:r>
          </a:p>
          <a:p>
            <a:r>
              <a:rPr lang="en-US" u="none" baseline="0" dirty="0" smtClean="0"/>
              <a:t>Identify market failure – grow on space for creatives and connectivity</a:t>
            </a:r>
          </a:p>
          <a:p>
            <a:r>
              <a:rPr lang="en-US" u="none" baseline="0" dirty="0" smtClean="0"/>
              <a:t>Need to protect the town </a:t>
            </a:r>
            <a:r>
              <a:rPr lang="en-US" u="none" baseline="0" dirty="0" err="1" smtClean="0"/>
              <a:t>centre</a:t>
            </a:r>
            <a:endParaRPr lang="en-GB" u="none" dirty="0"/>
          </a:p>
        </p:txBody>
      </p:sp>
      <p:sp>
        <p:nvSpPr>
          <p:cNvPr id="4" name="Slide Number Placeholder 3"/>
          <p:cNvSpPr>
            <a:spLocks noGrp="1"/>
          </p:cNvSpPr>
          <p:nvPr>
            <p:ph type="sldNum" sz="quarter" idx="10"/>
          </p:nvPr>
        </p:nvSpPr>
        <p:spPr/>
        <p:txBody>
          <a:bodyPr/>
          <a:lstStyle/>
          <a:p>
            <a:fld id="{F64D1EF3-4575-4D4A-8E93-F5C08F3C7D80}" type="slidenum">
              <a:rPr lang="en-GB" smtClean="0"/>
              <a:t>18</a:t>
            </a:fld>
            <a:endParaRPr lang="en-GB"/>
          </a:p>
        </p:txBody>
      </p:sp>
    </p:spTree>
    <p:extLst>
      <p:ext uri="{BB962C8B-B14F-4D97-AF65-F5344CB8AC3E}">
        <p14:creationId xmlns:p14="http://schemas.microsoft.com/office/powerpoint/2010/main" val="312306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Step business model (HMT</a:t>
            </a:r>
            <a:r>
              <a:rPr lang="en-US" b="1" baseline="0" dirty="0" smtClean="0"/>
              <a:t> Green Book)</a:t>
            </a:r>
            <a:endParaRPr lang="en-GB" b="1" dirty="0" smtClean="0"/>
          </a:p>
          <a:p>
            <a:r>
              <a:rPr lang="en-GB" b="1" dirty="0" smtClean="0"/>
              <a:t>Strategic case</a:t>
            </a:r>
            <a:r>
              <a:rPr lang="en-GB" dirty="0" smtClean="0"/>
              <a:t>: setting out the rationale for activity and the objectives of the proposal. It will be used to assess the extent to which proposals successfully meet the overall objectives of the fund. </a:t>
            </a:r>
          </a:p>
          <a:p>
            <a:r>
              <a:rPr lang="en-GB" b="1" dirty="0" smtClean="0"/>
              <a:t>Economic case</a:t>
            </a:r>
            <a:r>
              <a:rPr lang="en-GB" dirty="0" smtClean="0"/>
              <a:t>: including an appraisal of a number of options and a robust assessment of the predicted costs/ benefits of the project. This is used to assess the overall value for money of projects. </a:t>
            </a:r>
          </a:p>
          <a:p>
            <a:r>
              <a:rPr lang="en-GB" b="1" dirty="0" smtClean="0"/>
              <a:t>Commercial case</a:t>
            </a:r>
            <a:r>
              <a:rPr lang="en-GB" dirty="0" smtClean="0"/>
              <a:t>: setting out the delivery model including procurement and commercial arrangements that are needed to implement the project. This is used to assess whether the proposal can be effectively delivered and is commercially feasible. </a:t>
            </a:r>
          </a:p>
          <a:p>
            <a:r>
              <a:rPr lang="en-GB" b="1" dirty="0" smtClean="0"/>
              <a:t>Financial case</a:t>
            </a:r>
            <a:r>
              <a:rPr lang="en-GB" dirty="0" smtClean="0"/>
              <a:t>: Including details on the costs of the project demonstrating that the preferred option can be delivered successfully within the funding available. </a:t>
            </a:r>
          </a:p>
          <a:p>
            <a:r>
              <a:rPr lang="en-GB" b="1" dirty="0" smtClean="0"/>
              <a:t>Management case</a:t>
            </a:r>
            <a:r>
              <a:rPr lang="en-GB" dirty="0" smtClean="0"/>
              <a:t>: setting out the planning and practical arrangements for implementing the project, including any risks and monitoring and evaluation. It is used to assess if the proposal is practically deliverable. </a:t>
            </a:r>
          </a:p>
          <a:p>
            <a:endParaRPr lang="en-GB" dirty="0"/>
          </a:p>
        </p:txBody>
      </p:sp>
      <p:sp>
        <p:nvSpPr>
          <p:cNvPr id="4" name="Slide Number Placeholder 3"/>
          <p:cNvSpPr>
            <a:spLocks noGrp="1"/>
          </p:cNvSpPr>
          <p:nvPr>
            <p:ph type="sldNum" sz="quarter" idx="10"/>
          </p:nvPr>
        </p:nvSpPr>
        <p:spPr/>
        <p:txBody>
          <a:bodyPr/>
          <a:lstStyle/>
          <a:p>
            <a:fld id="{F64D1EF3-4575-4D4A-8E93-F5C08F3C7D80}" type="slidenum">
              <a:rPr lang="en-GB" smtClean="0"/>
              <a:t>9</a:t>
            </a:fld>
            <a:endParaRPr lang="en-GB"/>
          </a:p>
        </p:txBody>
      </p:sp>
    </p:spTree>
    <p:extLst>
      <p:ext uri="{BB962C8B-B14F-4D97-AF65-F5344CB8AC3E}">
        <p14:creationId xmlns:p14="http://schemas.microsoft.com/office/powerpoint/2010/main" val="49661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Why</a:t>
            </a:r>
            <a:r>
              <a:rPr lang="en-US" u="sng" baseline="0" dirty="0" smtClean="0"/>
              <a:t> Leamington</a:t>
            </a:r>
          </a:p>
          <a:p>
            <a:r>
              <a:rPr lang="en-US" u="none" baseline="0" dirty="0" smtClean="0"/>
              <a:t>We have challenges but things pretty good?</a:t>
            </a:r>
          </a:p>
          <a:p>
            <a:r>
              <a:rPr lang="en-US" u="none" baseline="0" dirty="0" smtClean="0"/>
              <a:t>Identify market failure – grow on space for creatives and connectivity</a:t>
            </a:r>
          </a:p>
          <a:p>
            <a:r>
              <a:rPr lang="en-US" u="none" baseline="0" dirty="0" smtClean="0"/>
              <a:t>Need to protect the town </a:t>
            </a:r>
            <a:r>
              <a:rPr lang="en-US" u="none" baseline="0" dirty="0" err="1" smtClean="0"/>
              <a:t>centre</a:t>
            </a:r>
            <a:endParaRPr lang="en-GB" u="none" dirty="0"/>
          </a:p>
        </p:txBody>
      </p:sp>
      <p:sp>
        <p:nvSpPr>
          <p:cNvPr id="4" name="Slide Number Placeholder 3"/>
          <p:cNvSpPr>
            <a:spLocks noGrp="1"/>
          </p:cNvSpPr>
          <p:nvPr>
            <p:ph type="sldNum" sz="quarter" idx="10"/>
          </p:nvPr>
        </p:nvSpPr>
        <p:spPr/>
        <p:txBody>
          <a:bodyPr/>
          <a:lstStyle/>
          <a:p>
            <a:fld id="{F64D1EF3-4575-4D4A-8E93-F5C08F3C7D80}" type="slidenum">
              <a:rPr lang="en-GB" smtClean="0"/>
              <a:t>10</a:t>
            </a:fld>
            <a:endParaRPr lang="en-GB"/>
          </a:p>
        </p:txBody>
      </p:sp>
    </p:spTree>
    <p:extLst>
      <p:ext uri="{BB962C8B-B14F-4D97-AF65-F5344CB8AC3E}">
        <p14:creationId xmlns:p14="http://schemas.microsoft.com/office/powerpoint/2010/main" val="278191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Why</a:t>
            </a:r>
            <a:r>
              <a:rPr lang="en-US" u="sng" baseline="0" dirty="0" smtClean="0"/>
              <a:t> Leamington</a:t>
            </a:r>
          </a:p>
          <a:p>
            <a:r>
              <a:rPr lang="en-US" u="none" baseline="0" dirty="0" smtClean="0"/>
              <a:t>We have challenges but things pretty good?</a:t>
            </a:r>
          </a:p>
          <a:p>
            <a:r>
              <a:rPr lang="en-US" u="none" baseline="0" dirty="0" smtClean="0"/>
              <a:t>Identify market failure – grow on space for creatives and connectivity</a:t>
            </a:r>
          </a:p>
          <a:p>
            <a:r>
              <a:rPr lang="en-US" u="none" baseline="0" dirty="0" smtClean="0"/>
              <a:t>Need to protect the town </a:t>
            </a:r>
            <a:r>
              <a:rPr lang="en-US" u="none" baseline="0" dirty="0" err="1" smtClean="0"/>
              <a:t>centre</a:t>
            </a:r>
            <a:endParaRPr lang="en-GB" u="none" dirty="0"/>
          </a:p>
        </p:txBody>
      </p:sp>
      <p:sp>
        <p:nvSpPr>
          <p:cNvPr id="4" name="Slide Number Placeholder 3"/>
          <p:cNvSpPr>
            <a:spLocks noGrp="1"/>
          </p:cNvSpPr>
          <p:nvPr>
            <p:ph type="sldNum" sz="quarter" idx="10"/>
          </p:nvPr>
        </p:nvSpPr>
        <p:spPr/>
        <p:txBody>
          <a:bodyPr/>
          <a:lstStyle/>
          <a:p>
            <a:fld id="{F64D1EF3-4575-4D4A-8E93-F5C08F3C7D80}" type="slidenum">
              <a:rPr lang="en-GB" smtClean="0"/>
              <a:t>11</a:t>
            </a:fld>
            <a:endParaRPr lang="en-GB"/>
          </a:p>
        </p:txBody>
      </p:sp>
    </p:spTree>
    <p:extLst>
      <p:ext uri="{BB962C8B-B14F-4D97-AF65-F5344CB8AC3E}">
        <p14:creationId xmlns:p14="http://schemas.microsoft.com/office/powerpoint/2010/main" val="819274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Why</a:t>
            </a:r>
            <a:r>
              <a:rPr lang="en-US" u="sng" baseline="0" dirty="0" smtClean="0"/>
              <a:t> Leamington</a:t>
            </a:r>
          </a:p>
          <a:p>
            <a:r>
              <a:rPr lang="en-US" u="none" baseline="0" dirty="0" smtClean="0"/>
              <a:t>We have challenges but things pretty good?</a:t>
            </a:r>
          </a:p>
          <a:p>
            <a:r>
              <a:rPr lang="en-US" u="none" baseline="0" dirty="0" smtClean="0"/>
              <a:t>Identify market failure – grow on space for creatives and connectivity</a:t>
            </a:r>
          </a:p>
          <a:p>
            <a:r>
              <a:rPr lang="en-US" u="none" baseline="0" dirty="0" smtClean="0"/>
              <a:t>Need to protect the town </a:t>
            </a:r>
            <a:r>
              <a:rPr lang="en-US" u="none" baseline="0" dirty="0" err="1" smtClean="0"/>
              <a:t>centre</a:t>
            </a:r>
            <a:endParaRPr lang="en-GB" u="none" dirty="0"/>
          </a:p>
        </p:txBody>
      </p:sp>
      <p:sp>
        <p:nvSpPr>
          <p:cNvPr id="4" name="Slide Number Placeholder 3"/>
          <p:cNvSpPr>
            <a:spLocks noGrp="1"/>
          </p:cNvSpPr>
          <p:nvPr>
            <p:ph type="sldNum" sz="quarter" idx="10"/>
          </p:nvPr>
        </p:nvSpPr>
        <p:spPr/>
        <p:txBody>
          <a:bodyPr/>
          <a:lstStyle/>
          <a:p>
            <a:fld id="{F64D1EF3-4575-4D4A-8E93-F5C08F3C7D80}" type="slidenum">
              <a:rPr lang="en-GB" smtClean="0"/>
              <a:t>12</a:t>
            </a:fld>
            <a:endParaRPr lang="en-GB"/>
          </a:p>
        </p:txBody>
      </p:sp>
    </p:spTree>
    <p:extLst>
      <p:ext uri="{BB962C8B-B14F-4D97-AF65-F5344CB8AC3E}">
        <p14:creationId xmlns:p14="http://schemas.microsoft.com/office/powerpoint/2010/main" val="3111635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Why</a:t>
            </a:r>
            <a:r>
              <a:rPr lang="en-US" u="sng" baseline="0" dirty="0" smtClean="0"/>
              <a:t> Leamington</a:t>
            </a:r>
          </a:p>
          <a:p>
            <a:r>
              <a:rPr lang="en-US" u="none" baseline="0" dirty="0" smtClean="0"/>
              <a:t>We have challenges but things pretty good?</a:t>
            </a:r>
          </a:p>
          <a:p>
            <a:r>
              <a:rPr lang="en-US" u="none" baseline="0" dirty="0" smtClean="0"/>
              <a:t>Identify market failure – grow on space for creatives and connectivity</a:t>
            </a:r>
          </a:p>
          <a:p>
            <a:r>
              <a:rPr lang="en-US" u="none" baseline="0" dirty="0" smtClean="0"/>
              <a:t>Need to protect the town </a:t>
            </a:r>
            <a:r>
              <a:rPr lang="en-US" u="none" baseline="0" dirty="0" err="1" smtClean="0"/>
              <a:t>centre</a:t>
            </a:r>
            <a:endParaRPr lang="en-GB" u="none" dirty="0"/>
          </a:p>
        </p:txBody>
      </p:sp>
      <p:sp>
        <p:nvSpPr>
          <p:cNvPr id="4" name="Slide Number Placeholder 3"/>
          <p:cNvSpPr>
            <a:spLocks noGrp="1"/>
          </p:cNvSpPr>
          <p:nvPr>
            <p:ph type="sldNum" sz="quarter" idx="10"/>
          </p:nvPr>
        </p:nvSpPr>
        <p:spPr/>
        <p:txBody>
          <a:bodyPr/>
          <a:lstStyle/>
          <a:p>
            <a:fld id="{F64D1EF3-4575-4D4A-8E93-F5C08F3C7D80}" type="slidenum">
              <a:rPr lang="en-GB" smtClean="0"/>
              <a:t>13</a:t>
            </a:fld>
            <a:endParaRPr lang="en-GB"/>
          </a:p>
        </p:txBody>
      </p:sp>
    </p:spTree>
    <p:extLst>
      <p:ext uri="{BB962C8B-B14F-4D97-AF65-F5344CB8AC3E}">
        <p14:creationId xmlns:p14="http://schemas.microsoft.com/office/powerpoint/2010/main" val="314017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Why</a:t>
            </a:r>
            <a:r>
              <a:rPr lang="en-US" u="sng" baseline="0" dirty="0" smtClean="0"/>
              <a:t> Leamington</a:t>
            </a:r>
          </a:p>
          <a:p>
            <a:r>
              <a:rPr lang="en-US" u="none" baseline="0" dirty="0" smtClean="0"/>
              <a:t>We have challenges but things pretty good?</a:t>
            </a:r>
          </a:p>
          <a:p>
            <a:r>
              <a:rPr lang="en-US" u="none" baseline="0" dirty="0" smtClean="0"/>
              <a:t>Identify market failure – grow on space for creatives and connectivity</a:t>
            </a:r>
          </a:p>
          <a:p>
            <a:r>
              <a:rPr lang="en-US" u="none" baseline="0" dirty="0" smtClean="0"/>
              <a:t>Need to protect the town </a:t>
            </a:r>
            <a:r>
              <a:rPr lang="en-US" u="none" baseline="0" dirty="0" err="1" smtClean="0"/>
              <a:t>centre</a:t>
            </a:r>
            <a:endParaRPr lang="en-GB" u="none" dirty="0"/>
          </a:p>
        </p:txBody>
      </p:sp>
      <p:sp>
        <p:nvSpPr>
          <p:cNvPr id="4" name="Slide Number Placeholder 3"/>
          <p:cNvSpPr>
            <a:spLocks noGrp="1"/>
          </p:cNvSpPr>
          <p:nvPr>
            <p:ph type="sldNum" sz="quarter" idx="10"/>
          </p:nvPr>
        </p:nvSpPr>
        <p:spPr/>
        <p:txBody>
          <a:bodyPr/>
          <a:lstStyle/>
          <a:p>
            <a:fld id="{F64D1EF3-4575-4D4A-8E93-F5C08F3C7D80}" type="slidenum">
              <a:rPr lang="en-GB" smtClean="0"/>
              <a:t>14</a:t>
            </a:fld>
            <a:endParaRPr lang="en-GB"/>
          </a:p>
        </p:txBody>
      </p:sp>
    </p:spTree>
    <p:extLst>
      <p:ext uri="{BB962C8B-B14F-4D97-AF65-F5344CB8AC3E}">
        <p14:creationId xmlns:p14="http://schemas.microsoft.com/office/powerpoint/2010/main" val="122409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Why</a:t>
            </a:r>
            <a:r>
              <a:rPr lang="en-US" u="sng" baseline="0" dirty="0" smtClean="0"/>
              <a:t> Leamington</a:t>
            </a:r>
          </a:p>
          <a:p>
            <a:r>
              <a:rPr lang="en-US" u="none" baseline="0" dirty="0" smtClean="0"/>
              <a:t>We have challenges but things pretty good?</a:t>
            </a:r>
          </a:p>
          <a:p>
            <a:r>
              <a:rPr lang="en-US" u="none" baseline="0" dirty="0" smtClean="0"/>
              <a:t>Identify market failure – grow on space for creatives and connectivity</a:t>
            </a:r>
          </a:p>
          <a:p>
            <a:r>
              <a:rPr lang="en-US" u="none" baseline="0" dirty="0" smtClean="0"/>
              <a:t>Need to protect the town </a:t>
            </a:r>
            <a:r>
              <a:rPr lang="en-US" u="none" baseline="0" dirty="0" err="1" smtClean="0"/>
              <a:t>centre</a:t>
            </a:r>
            <a:endParaRPr lang="en-GB" u="none" dirty="0"/>
          </a:p>
        </p:txBody>
      </p:sp>
      <p:sp>
        <p:nvSpPr>
          <p:cNvPr id="4" name="Slide Number Placeholder 3"/>
          <p:cNvSpPr>
            <a:spLocks noGrp="1"/>
          </p:cNvSpPr>
          <p:nvPr>
            <p:ph type="sldNum" sz="quarter" idx="10"/>
          </p:nvPr>
        </p:nvSpPr>
        <p:spPr/>
        <p:txBody>
          <a:bodyPr/>
          <a:lstStyle/>
          <a:p>
            <a:fld id="{F64D1EF3-4575-4D4A-8E93-F5C08F3C7D80}" type="slidenum">
              <a:rPr lang="en-GB" smtClean="0"/>
              <a:t>15</a:t>
            </a:fld>
            <a:endParaRPr lang="en-GB"/>
          </a:p>
        </p:txBody>
      </p:sp>
    </p:spTree>
    <p:extLst>
      <p:ext uri="{BB962C8B-B14F-4D97-AF65-F5344CB8AC3E}">
        <p14:creationId xmlns:p14="http://schemas.microsoft.com/office/powerpoint/2010/main" val="2638209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Why</a:t>
            </a:r>
            <a:r>
              <a:rPr lang="en-US" u="sng" baseline="0" dirty="0" smtClean="0"/>
              <a:t> Leamington</a:t>
            </a:r>
          </a:p>
          <a:p>
            <a:r>
              <a:rPr lang="en-US" u="none" baseline="0" dirty="0" smtClean="0"/>
              <a:t>We have challenges but things pretty good?</a:t>
            </a:r>
          </a:p>
          <a:p>
            <a:r>
              <a:rPr lang="en-US" u="none" baseline="0" dirty="0" smtClean="0"/>
              <a:t>Identify market failure – grow on space for creatives and connectivity</a:t>
            </a:r>
          </a:p>
          <a:p>
            <a:r>
              <a:rPr lang="en-US" u="none" baseline="0" dirty="0" smtClean="0"/>
              <a:t>Need to protect the town </a:t>
            </a:r>
            <a:r>
              <a:rPr lang="en-US" u="none" baseline="0" dirty="0" err="1" smtClean="0"/>
              <a:t>centre</a:t>
            </a:r>
            <a:endParaRPr lang="en-GB" u="none" dirty="0"/>
          </a:p>
        </p:txBody>
      </p:sp>
      <p:sp>
        <p:nvSpPr>
          <p:cNvPr id="4" name="Slide Number Placeholder 3"/>
          <p:cNvSpPr>
            <a:spLocks noGrp="1"/>
          </p:cNvSpPr>
          <p:nvPr>
            <p:ph type="sldNum" sz="quarter" idx="10"/>
          </p:nvPr>
        </p:nvSpPr>
        <p:spPr/>
        <p:txBody>
          <a:bodyPr/>
          <a:lstStyle/>
          <a:p>
            <a:fld id="{F64D1EF3-4575-4D4A-8E93-F5C08F3C7D80}" type="slidenum">
              <a:rPr lang="en-GB" smtClean="0"/>
              <a:t>16</a:t>
            </a:fld>
            <a:endParaRPr lang="en-GB"/>
          </a:p>
        </p:txBody>
      </p:sp>
    </p:spTree>
    <p:extLst>
      <p:ext uri="{BB962C8B-B14F-4D97-AF65-F5344CB8AC3E}">
        <p14:creationId xmlns:p14="http://schemas.microsoft.com/office/powerpoint/2010/main" val="383764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4D09D8-8F6B-450D-A882-2E687B732C6F}" type="datetimeFigureOut">
              <a:rPr lang="en-GB" smtClean="0"/>
              <a:t>13/02/2020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F37ADC-27FE-465C-BA3E-14BC44C88BA2}" type="slidenum">
              <a:rPr lang="en-GB" smtClean="0"/>
              <a:t>‹#›</a:t>
            </a:fld>
            <a:endParaRPr lang="en-GB"/>
          </a:p>
        </p:txBody>
      </p:sp>
    </p:spTree>
    <p:extLst>
      <p:ext uri="{BB962C8B-B14F-4D97-AF65-F5344CB8AC3E}">
        <p14:creationId xmlns:p14="http://schemas.microsoft.com/office/powerpoint/2010/main" val="102952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4D09D8-8F6B-450D-A882-2E687B732C6F}" type="datetimeFigureOut">
              <a:rPr lang="en-GB" smtClean="0"/>
              <a:t>13/02/2020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F37ADC-27FE-465C-BA3E-14BC44C88BA2}" type="slidenum">
              <a:rPr lang="en-GB" smtClean="0"/>
              <a:t>‹#›</a:t>
            </a:fld>
            <a:endParaRPr lang="en-GB"/>
          </a:p>
        </p:txBody>
      </p:sp>
    </p:spTree>
    <p:extLst>
      <p:ext uri="{BB962C8B-B14F-4D97-AF65-F5344CB8AC3E}">
        <p14:creationId xmlns:p14="http://schemas.microsoft.com/office/powerpoint/2010/main" val="400643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4D09D8-8F6B-450D-A882-2E687B732C6F}" type="datetimeFigureOut">
              <a:rPr lang="en-GB" smtClean="0"/>
              <a:t>13/02/2020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F37ADC-27FE-465C-BA3E-14BC44C88BA2}" type="slidenum">
              <a:rPr lang="en-GB" smtClean="0"/>
              <a:t>‹#›</a:t>
            </a:fld>
            <a:endParaRPr lang="en-GB"/>
          </a:p>
        </p:txBody>
      </p:sp>
    </p:spTree>
    <p:extLst>
      <p:ext uri="{BB962C8B-B14F-4D97-AF65-F5344CB8AC3E}">
        <p14:creationId xmlns:p14="http://schemas.microsoft.com/office/powerpoint/2010/main" val="181602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4D09D8-8F6B-450D-A882-2E687B732C6F}" type="datetimeFigureOut">
              <a:rPr lang="en-GB" smtClean="0"/>
              <a:t>13/02/2020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F37ADC-27FE-465C-BA3E-14BC44C88BA2}" type="slidenum">
              <a:rPr lang="en-GB" smtClean="0"/>
              <a:t>‹#›</a:t>
            </a:fld>
            <a:endParaRPr lang="en-GB"/>
          </a:p>
        </p:txBody>
      </p:sp>
    </p:spTree>
    <p:extLst>
      <p:ext uri="{BB962C8B-B14F-4D97-AF65-F5344CB8AC3E}">
        <p14:creationId xmlns:p14="http://schemas.microsoft.com/office/powerpoint/2010/main" val="396565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4D09D8-8F6B-450D-A882-2E687B732C6F}" type="datetimeFigureOut">
              <a:rPr lang="en-GB" smtClean="0"/>
              <a:t>13/02/2020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F37ADC-27FE-465C-BA3E-14BC44C88BA2}" type="slidenum">
              <a:rPr lang="en-GB" smtClean="0"/>
              <a:t>‹#›</a:t>
            </a:fld>
            <a:endParaRPr lang="en-GB"/>
          </a:p>
        </p:txBody>
      </p:sp>
    </p:spTree>
    <p:extLst>
      <p:ext uri="{BB962C8B-B14F-4D97-AF65-F5344CB8AC3E}">
        <p14:creationId xmlns:p14="http://schemas.microsoft.com/office/powerpoint/2010/main" val="48307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4D09D8-8F6B-450D-A882-2E687B732C6F}" type="datetimeFigureOut">
              <a:rPr lang="en-GB" smtClean="0"/>
              <a:t>13/02/2020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F37ADC-27FE-465C-BA3E-14BC44C88BA2}" type="slidenum">
              <a:rPr lang="en-GB" smtClean="0"/>
              <a:t>‹#›</a:t>
            </a:fld>
            <a:endParaRPr lang="en-GB"/>
          </a:p>
        </p:txBody>
      </p:sp>
    </p:spTree>
    <p:extLst>
      <p:ext uri="{BB962C8B-B14F-4D97-AF65-F5344CB8AC3E}">
        <p14:creationId xmlns:p14="http://schemas.microsoft.com/office/powerpoint/2010/main" val="207114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4D09D8-8F6B-450D-A882-2E687B732C6F}" type="datetimeFigureOut">
              <a:rPr lang="en-GB" smtClean="0"/>
              <a:t>13/02/2020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F37ADC-27FE-465C-BA3E-14BC44C88BA2}" type="slidenum">
              <a:rPr lang="en-GB" smtClean="0"/>
              <a:t>‹#›</a:t>
            </a:fld>
            <a:endParaRPr lang="en-GB"/>
          </a:p>
        </p:txBody>
      </p:sp>
    </p:spTree>
    <p:extLst>
      <p:ext uri="{BB962C8B-B14F-4D97-AF65-F5344CB8AC3E}">
        <p14:creationId xmlns:p14="http://schemas.microsoft.com/office/powerpoint/2010/main" val="173610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4D09D8-8F6B-450D-A882-2E687B732C6F}" type="datetimeFigureOut">
              <a:rPr lang="en-GB" smtClean="0"/>
              <a:t>13/02/2020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F37ADC-27FE-465C-BA3E-14BC44C88BA2}" type="slidenum">
              <a:rPr lang="en-GB" smtClean="0"/>
              <a:t>‹#›</a:t>
            </a:fld>
            <a:endParaRPr lang="en-GB"/>
          </a:p>
        </p:txBody>
      </p:sp>
    </p:spTree>
    <p:extLst>
      <p:ext uri="{BB962C8B-B14F-4D97-AF65-F5344CB8AC3E}">
        <p14:creationId xmlns:p14="http://schemas.microsoft.com/office/powerpoint/2010/main" val="302156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D09D8-8F6B-450D-A882-2E687B732C6F}" type="datetimeFigureOut">
              <a:rPr lang="en-GB" smtClean="0"/>
              <a:t>13/02/2020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F37ADC-27FE-465C-BA3E-14BC44C88BA2}" type="slidenum">
              <a:rPr lang="en-GB" smtClean="0"/>
              <a:t>‹#›</a:t>
            </a:fld>
            <a:endParaRPr lang="en-GB"/>
          </a:p>
        </p:txBody>
      </p:sp>
    </p:spTree>
    <p:extLst>
      <p:ext uri="{BB962C8B-B14F-4D97-AF65-F5344CB8AC3E}">
        <p14:creationId xmlns:p14="http://schemas.microsoft.com/office/powerpoint/2010/main" val="414620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4D09D8-8F6B-450D-A882-2E687B732C6F}" type="datetimeFigureOut">
              <a:rPr lang="en-GB" smtClean="0"/>
              <a:t>13/02/2020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F37ADC-27FE-465C-BA3E-14BC44C88BA2}" type="slidenum">
              <a:rPr lang="en-GB" smtClean="0"/>
              <a:t>‹#›</a:t>
            </a:fld>
            <a:endParaRPr lang="en-GB"/>
          </a:p>
        </p:txBody>
      </p:sp>
    </p:spTree>
    <p:extLst>
      <p:ext uri="{BB962C8B-B14F-4D97-AF65-F5344CB8AC3E}">
        <p14:creationId xmlns:p14="http://schemas.microsoft.com/office/powerpoint/2010/main" val="248608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4D09D8-8F6B-450D-A882-2E687B732C6F}" type="datetimeFigureOut">
              <a:rPr lang="en-GB" smtClean="0"/>
              <a:t>13/02/2020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F37ADC-27FE-465C-BA3E-14BC44C88BA2}" type="slidenum">
              <a:rPr lang="en-GB" smtClean="0"/>
              <a:t>‹#›</a:t>
            </a:fld>
            <a:endParaRPr lang="en-GB"/>
          </a:p>
        </p:txBody>
      </p:sp>
    </p:spTree>
    <p:extLst>
      <p:ext uri="{BB962C8B-B14F-4D97-AF65-F5344CB8AC3E}">
        <p14:creationId xmlns:p14="http://schemas.microsoft.com/office/powerpoint/2010/main" val="12122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008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D09D8-8F6B-450D-A882-2E687B732C6F}" type="datetimeFigureOut">
              <a:rPr lang="en-GB" smtClean="0"/>
              <a:t>13/02/2020</a:t>
            </a:fld>
            <a:endParaRPr lang="en-GB"/>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37ADC-27FE-465C-BA3E-14BC44C88BA2}" type="slidenum">
              <a:rPr lang="en-GB" smtClean="0"/>
              <a:t>‹#›</a:t>
            </a:fld>
            <a:endParaRPr lang="en-GB"/>
          </a:p>
        </p:txBody>
      </p:sp>
    </p:spTree>
    <p:extLst>
      <p:ext uri="{BB962C8B-B14F-4D97-AF65-F5344CB8AC3E}">
        <p14:creationId xmlns:p14="http://schemas.microsoft.com/office/powerpoint/2010/main" val="2545829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1011197"/>
            <a:ext cx="9846128" cy="1569660"/>
          </a:xfrm>
          <a:prstGeom prst="rect">
            <a:avLst/>
          </a:prstGeom>
          <a:noFill/>
        </p:spPr>
        <p:txBody>
          <a:bodyPr wrap="square" rtlCol="0">
            <a:spAutoFit/>
          </a:bodyPr>
          <a:lstStyle/>
          <a:p>
            <a:r>
              <a:rPr lang="en-GB" sz="4800" b="1" dirty="0" err="1" smtClean="0">
                <a:solidFill>
                  <a:schemeClr val="bg1"/>
                </a:solidFill>
                <a:latin typeface="Verdana" panose="020B0604030504040204" pitchFamily="34" charset="0"/>
                <a:ea typeface="Verdana" panose="020B0604030504040204" pitchFamily="34" charset="0"/>
                <a:cs typeface="Arial" panose="020B0604020202020204" pitchFamily="34" charset="0"/>
              </a:rPr>
              <a:t>Placemaking</a:t>
            </a:r>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 in </a:t>
            </a:r>
            <a:endPar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endParaRPr>
          </a:p>
          <a:p>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Leamington </a:t>
            </a:r>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Spa</a:t>
            </a:r>
            <a:endPar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6" name="TextBox 5"/>
          <p:cNvSpPr txBox="1"/>
          <p:nvPr/>
        </p:nvSpPr>
        <p:spPr>
          <a:xfrm>
            <a:off x="1975756" y="3036688"/>
            <a:ext cx="9846128" cy="1643527"/>
          </a:xfrm>
          <a:prstGeom prst="rect">
            <a:avLst/>
          </a:prstGeom>
          <a:noFill/>
        </p:spPr>
        <p:txBody>
          <a:bodyPr wrap="square" rtlCol="0">
            <a:spAutoFit/>
          </a:bodyPr>
          <a:lstStyle/>
          <a:p>
            <a:pPr lvl="0">
              <a:lnSpc>
                <a:spcPct val="140000"/>
              </a:lnSpc>
            </a:pPr>
            <a:r>
              <a:rPr lang="en-GB" b="1" dirty="0" smtClean="0">
                <a:solidFill>
                  <a:schemeClr val="bg1"/>
                </a:solidFill>
                <a:latin typeface="Verdana" panose="020B0604030504040204" pitchFamily="34" charset="0"/>
                <a:ea typeface="Verdana" panose="020B0604030504040204" pitchFamily="34" charset="0"/>
                <a:cs typeface="Arial" panose="020B0604020202020204" pitchFamily="34" charset="0"/>
              </a:rPr>
              <a:t>Ross Sleight  </a:t>
            </a:r>
            <a:r>
              <a:rPr lang="en-GB" i="1" dirty="0" err="1" smtClean="0">
                <a:solidFill>
                  <a:schemeClr val="bg1"/>
                </a:solidFill>
                <a:latin typeface="Verdana" panose="020B0604030504040204" pitchFamily="34" charset="0"/>
                <a:ea typeface="Verdana" panose="020B0604030504040204" pitchFamily="34" charset="0"/>
                <a:cs typeface="Arial" panose="020B0604020202020204" pitchFamily="34" charset="0"/>
              </a:rPr>
              <a:t>Somo</a:t>
            </a:r>
            <a:r>
              <a:rPr lang="en-GB" i="1" dirty="0" smtClean="0">
                <a:solidFill>
                  <a:schemeClr val="bg1"/>
                </a:solidFill>
                <a:latin typeface="Verdana" panose="020B0604030504040204" pitchFamily="34" charset="0"/>
                <a:ea typeface="Verdana" panose="020B0604030504040204" pitchFamily="34" charset="0"/>
                <a:cs typeface="Arial" panose="020B0604020202020204" pitchFamily="34" charset="0"/>
              </a:rPr>
              <a:t> Global</a:t>
            </a:r>
            <a:r>
              <a:rPr lang="en-GB" b="1" dirty="0" smtClean="0">
                <a:solidFill>
                  <a:schemeClr val="bg1"/>
                </a:solidFill>
                <a:latin typeface="Verdana" panose="020B0604030504040204" pitchFamily="34" charset="0"/>
                <a:ea typeface="Verdana" panose="020B0604030504040204" pitchFamily="34" charset="0"/>
                <a:cs typeface="Arial" panose="020B0604020202020204" pitchFamily="34" charset="0"/>
              </a:rPr>
              <a:t>  </a:t>
            </a:r>
            <a:endParaRPr lang="en-GB" i="1"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lvl="0">
              <a:lnSpc>
                <a:spcPct val="140000"/>
              </a:lnSpc>
            </a:pPr>
            <a:r>
              <a:rPr lang="en-GB" b="1" dirty="0" smtClean="0">
                <a:solidFill>
                  <a:schemeClr val="bg1"/>
                </a:solidFill>
                <a:latin typeface="Verdana" panose="020B0604030504040204" pitchFamily="34" charset="0"/>
                <a:ea typeface="Verdana" panose="020B0604030504040204" pitchFamily="34" charset="0"/>
                <a:cs typeface="Arial" panose="020B0604020202020204" pitchFamily="34" charset="0"/>
              </a:rPr>
              <a:t>Guy Collier  </a:t>
            </a:r>
            <a:r>
              <a:rPr lang="en-GB" i="1" dirty="0" smtClean="0">
                <a:solidFill>
                  <a:schemeClr val="bg1"/>
                </a:solidFill>
                <a:latin typeface="Verdana" panose="020B0604030504040204" pitchFamily="34" charset="0"/>
                <a:ea typeface="Verdana" panose="020B0604030504040204" pitchFamily="34" charset="0"/>
                <a:cs typeface="Arial" panose="020B0604020202020204" pitchFamily="34" charset="0"/>
              </a:rPr>
              <a:t>Warwick District Council</a:t>
            </a:r>
            <a:endParaRPr lang="en-GB"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lvl="0">
              <a:lnSpc>
                <a:spcPct val="140000"/>
              </a:lnSpc>
            </a:pPr>
            <a:r>
              <a:rPr lang="en-GB" b="1" dirty="0" smtClean="0">
                <a:solidFill>
                  <a:schemeClr val="bg1"/>
                </a:solidFill>
                <a:latin typeface="Verdana" panose="020B0604030504040204" pitchFamily="34" charset="0"/>
                <a:ea typeface="Verdana" panose="020B0604030504040204" pitchFamily="34" charset="0"/>
                <a:cs typeface="Arial" panose="020B0604020202020204" pitchFamily="34" charset="0"/>
              </a:rPr>
              <a:t>Ellie Hirons  </a:t>
            </a:r>
            <a:r>
              <a:rPr lang="en-GB" i="1" dirty="0" smtClean="0">
                <a:solidFill>
                  <a:schemeClr val="bg1"/>
                </a:solidFill>
                <a:latin typeface="Verdana" panose="020B0604030504040204" pitchFamily="34" charset="0"/>
                <a:ea typeface="Verdana" panose="020B0604030504040204" pitchFamily="34" charset="0"/>
                <a:cs typeface="Arial" panose="020B0604020202020204" pitchFamily="34" charset="0"/>
              </a:rPr>
              <a:t>Warwick District Council</a:t>
            </a:r>
            <a:endParaRPr lang="en-GB" i="1"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lvl="0">
              <a:lnSpc>
                <a:spcPct val="140000"/>
              </a:lnSpc>
            </a:pPr>
            <a:r>
              <a:rPr lang="en-GB" b="1" dirty="0" smtClean="0">
                <a:solidFill>
                  <a:schemeClr val="bg1"/>
                </a:solidFill>
                <a:latin typeface="Verdana" panose="020B0604030504040204" pitchFamily="34" charset="0"/>
                <a:ea typeface="Verdana" panose="020B0604030504040204" pitchFamily="34" charset="0"/>
                <a:cs typeface="Arial" panose="020B0604020202020204" pitchFamily="34" charset="0"/>
              </a:rPr>
              <a:t>Emma Harrabin </a:t>
            </a:r>
            <a:r>
              <a:rPr lang="en-GB" i="1" dirty="0" smtClean="0">
                <a:solidFill>
                  <a:schemeClr val="bg1"/>
                </a:solidFill>
                <a:latin typeface="Verdana" panose="020B0604030504040204" pitchFamily="34" charset="0"/>
                <a:ea typeface="Verdana" panose="020B0604030504040204" pitchFamily="34" charset="0"/>
                <a:cs typeface="Arial" panose="020B0604020202020204" pitchFamily="34" charset="0"/>
              </a:rPr>
              <a:t>Complex Development Projects</a:t>
            </a:r>
            <a:endParaRPr lang="en-GB" i="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33995" y="3099592"/>
            <a:ext cx="864339" cy="369332"/>
          </a:xfrm>
          <a:prstGeom prst="rect">
            <a:avLst/>
          </a:prstGeom>
          <a:noFill/>
        </p:spPr>
        <p:txBody>
          <a:bodyPr wrap="none" rtlCol="0">
            <a:spAutoFit/>
          </a:bodyPr>
          <a:lstStyle/>
          <a:p>
            <a:r>
              <a:rPr lang="en-GB" b="1" dirty="0">
                <a:solidFill>
                  <a:srgbClr val="ED207B"/>
                </a:solidFill>
                <a:latin typeface="Verdana" panose="020B0604030504040204" pitchFamily="34" charset="0"/>
                <a:ea typeface="Verdana" panose="020B0604030504040204" pitchFamily="34" charset="0"/>
                <a:cs typeface="Arial" panose="020B0604020202020204" pitchFamily="34" charset="0"/>
              </a:rPr>
              <a:t>Chair</a:t>
            </a:r>
          </a:p>
        </p:txBody>
      </p:sp>
    </p:spTree>
    <p:extLst>
      <p:ext uri="{BB962C8B-B14F-4D97-AF65-F5344CB8AC3E}">
        <p14:creationId xmlns:p14="http://schemas.microsoft.com/office/powerpoint/2010/main" val="65744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Introduction to the Future High Streets Fund </a:t>
            </a:r>
            <a:endPar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0038" y="3099592"/>
            <a:ext cx="1268296" cy="646331"/>
          </a:xfrm>
          <a:prstGeom prst="rect">
            <a:avLst/>
          </a:prstGeom>
          <a:noFill/>
        </p:spPr>
        <p:txBody>
          <a:bodyPr wrap="none" rtlCol="0">
            <a:spAutoFit/>
          </a:bodyPr>
          <a:lstStyle/>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Making</a:t>
            </a:r>
          </a:p>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the case</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
        <p:nvSpPr>
          <p:cNvPr id="9" name="Content Placeholder 2"/>
          <p:cNvSpPr txBox="1">
            <a:spLocks/>
          </p:cNvSpPr>
          <p:nvPr/>
        </p:nvSpPr>
        <p:spPr>
          <a:xfrm>
            <a:off x="1959427" y="2676728"/>
            <a:ext cx="7763540" cy="3363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smtClean="0">
              <a:solidFill>
                <a:schemeClr val="bg1"/>
              </a:solidFill>
              <a:latin typeface="Verdana" panose="020B0604030504040204" pitchFamily="34" charset="0"/>
              <a:ea typeface="Verdana" panose="020B0604030504040204" pitchFamily="34" charset="0"/>
            </a:endParaRPr>
          </a:p>
          <a:p>
            <a:r>
              <a:rPr lang="en-GB" sz="1800" dirty="0" smtClean="0">
                <a:solidFill>
                  <a:schemeClr val="bg1"/>
                </a:solidFill>
                <a:latin typeface="Verdana" panose="020B0604030504040204" pitchFamily="34" charset="0"/>
                <a:ea typeface="Verdana" panose="020B0604030504040204" pitchFamily="34" charset="0"/>
              </a:rPr>
              <a:t>Why Leamington?</a:t>
            </a:r>
          </a:p>
          <a:p>
            <a:r>
              <a:rPr lang="en-US" sz="1800" dirty="0" smtClean="0">
                <a:solidFill>
                  <a:schemeClr val="bg1"/>
                </a:solidFill>
                <a:latin typeface="Verdana" panose="020B0604030504040204" pitchFamily="34" charset="0"/>
                <a:ea typeface="Verdana" panose="020B0604030504040204" pitchFamily="34" charset="0"/>
              </a:rPr>
              <a:t>What are we proposing?</a:t>
            </a:r>
          </a:p>
          <a:p>
            <a:endParaRPr lang="en-GB" sz="1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70058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Introduction to the Future High Streets Fund </a:t>
            </a:r>
            <a:endPar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4" name="TextBox 3"/>
          <p:cNvSpPr txBox="1"/>
          <p:nvPr/>
        </p:nvSpPr>
        <p:spPr>
          <a:xfrm>
            <a:off x="730038" y="3099592"/>
            <a:ext cx="1268296" cy="646331"/>
          </a:xfrm>
          <a:prstGeom prst="rect">
            <a:avLst/>
          </a:prstGeom>
          <a:noFill/>
        </p:spPr>
        <p:txBody>
          <a:bodyPr wrap="none" rtlCol="0">
            <a:spAutoFit/>
          </a:bodyPr>
          <a:lstStyle/>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Making</a:t>
            </a:r>
          </a:p>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the case</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
        <p:nvSpPr>
          <p:cNvPr id="9" name="Content Placeholder 2"/>
          <p:cNvSpPr txBox="1">
            <a:spLocks/>
          </p:cNvSpPr>
          <p:nvPr/>
        </p:nvSpPr>
        <p:spPr>
          <a:xfrm>
            <a:off x="1959427" y="2676728"/>
            <a:ext cx="7763540" cy="3363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smtClean="0">
              <a:solidFill>
                <a:schemeClr val="bg1"/>
              </a:solidFill>
              <a:latin typeface="Verdana" panose="020B0604030504040204" pitchFamily="34" charset="0"/>
              <a:ea typeface="Verdana" panose="020B0604030504040204" pitchFamily="34" charset="0"/>
            </a:endParaRPr>
          </a:p>
          <a:p>
            <a:pPr marL="0" indent="0">
              <a:buNone/>
            </a:pPr>
            <a:endParaRPr lang="en-GB" sz="1800" dirty="0">
              <a:solidFill>
                <a:schemeClr val="bg1"/>
              </a:solidFill>
              <a:latin typeface="Verdana" panose="020B0604030504040204" pitchFamily="34" charset="0"/>
              <a:ea typeface="Verdana" panose="020B0604030504040204" pitchFamily="34" charset="0"/>
            </a:endParaRPr>
          </a:p>
        </p:txBody>
      </p:sp>
      <p:pic>
        <p:nvPicPr>
          <p:cNvPr id="10" name="Content Placeholder 3"/>
          <p:cNvPicPr>
            <a:picLocks noChangeAspect="1"/>
          </p:cNvPicPr>
          <p:nvPr/>
        </p:nvPicPr>
        <p:blipFill>
          <a:blip r:embed="rId4"/>
          <a:stretch>
            <a:fillRect/>
          </a:stretch>
        </p:blipFill>
        <p:spPr>
          <a:xfrm>
            <a:off x="2108344" y="1961226"/>
            <a:ext cx="5104920" cy="3569393"/>
          </a:xfrm>
          <a:prstGeom prst="rect">
            <a:avLst/>
          </a:prstGeom>
        </p:spPr>
      </p:pic>
    </p:spTree>
    <p:extLst>
      <p:ext uri="{BB962C8B-B14F-4D97-AF65-F5344CB8AC3E}">
        <p14:creationId xmlns:p14="http://schemas.microsoft.com/office/powerpoint/2010/main" val="1894792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Introduction to the Future High Streets Fund </a:t>
            </a:r>
            <a:endPar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4" name="TextBox 3"/>
          <p:cNvSpPr txBox="1"/>
          <p:nvPr/>
        </p:nvSpPr>
        <p:spPr>
          <a:xfrm>
            <a:off x="730038" y="3099592"/>
            <a:ext cx="1268296" cy="646331"/>
          </a:xfrm>
          <a:prstGeom prst="rect">
            <a:avLst/>
          </a:prstGeom>
          <a:noFill/>
        </p:spPr>
        <p:txBody>
          <a:bodyPr wrap="none" rtlCol="0">
            <a:spAutoFit/>
          </a:bodyPr>
          <a:lstStyle/>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Making</a:t>
            </a:r>
          </a:p>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the case</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
        <p:nvSpPr>
          <p:cNvPr id="9" name="Content Placeholder 2"/>
          <p:cNvSpPr txBox="1">
            <a:spLocks/>
          </p:cNvSpPr>
          <p:nvPr/>
        </p:nvSpPr>
        <p:spPr>
          <a:xfrm>
            <a:off x="1959427" y="2676728"/>
            <a:ext cx="7763540" cy="3363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smtClean="0">
              <a:solidFill>
                <a:schemeClr val="bg1"/>
              </a:solidFill>
              <a:latin typeface="Verdana" panose="020B0604030504040204" pitchFamily="34" charset="0"/>
              <a:ea typeface="Verdana" panose="020B0604030504040204" pitchFamily="34" charset="0"/>
            </a:endParaRPr>
          </a:p>
          <a:p>
            <a:pPr marL="0" indent="0">
              <a:buNone/>
            </a:pPr>
            <a:endParaRPr lang="en-GB" sz="1800" dirty="0">
              <a:solidFill>
                <a:schemeClr val="bg1"/>
              </a:solidFill>
              <a:latin typeface="Verdana" panose="020B0604030504040204" pitchFamily="34" charset="0"/>
              <a:ea typeface="Verdana" panose="020B0604030504040204" pitchFamily="34" charset="0"/>
            </a:endParaRPr>
          </a:p>
        </p:txBody>
      </p:sp>
      <p:pic>
        <p:nvPicPr>
          <p:cNvPr id="10" name="Content Placeholder 3"/>
          <p:cNvPicPr>
            <a:picLocks noChangeAspect="1"/>
          </p:cNvPicPr>
          <p:nvPr/>
        </p:nvPicPr>
        <p:blipFill>
          <a:blip r:embed="rId4"/>
          <a:stretch>
            <a:fillRect/>
          </a:stretch>
        </p:blipFill>
        <p:spPr>
          <a:xfrm>
            <a:off x="2108344" y="1961226"/>
            <a:ext cx="5104920" cy="3569393"/>
          </a:xfrm>
          <a:prstGeom prst="rect">
            <a:avLst/>
          </a:prstGeom>
        </p:spPr>
      </p:pic>
      <p:sp>
        <p:nvSpPr>
          <p:cNvPr id="6" name="Freeform 5"/>
          <p:cNvSpPr/>
          <p:nvPr/>
        </p:nvSpPr>
        <p:spPr>
          <a:xfrm>
            <a:off x="4270737" y="3168135"/>
            <a:ext cx="567539" cy="1323400"/>
          </a:xfrm>
          <a:custGeom>
            <a:avLst/>
            <a:gdLst>
              <a:gd name="connsiteX0" fmla="*/ 24816 w 567539"/>
              <a:gd name="connsiteY0" fmla="*/ 53530 h 1323400"/>
              <a:gd name="connsiteX1" fmla="*/ 14184 w 567539"/>
              <a:gd name="connsiteY1" fmla="*/ 542628 h 1323400"/>
              <a:gd name="connsiteX2" fmla="*/ 216203 w 567539"/>
              <a:gd name="connsiteY2" fmla="*/ 1265642 h 1323400"/>
              <a:gd name="connsiteX3" fmla="*/ 545812 w 567539"/>
              <a:gd name="connsiteY3" fmla="*/ 1255009 h 1323400"/>
              <a:gd name="connsiteX4" fmla="*/ 513914 w 567539"/>
              <a:gd name="connsiteY4" fmla="*/ 1063623 h 1323400"/>
              <a:gd name="connsiteX5" fmla="*/ 333161 w 567539"/>
              <a:gd name="connsiteY5" fmla="*/ 808442 h 1323400"/>
              <a:gd name="connsiteX6" fmla="*/ 301263 w 567539"/>
              <a:gd name="connsiteY6" fmla="*/ 531995 h 1323400"/>
              <a:gd name="connsiteX7" fmla="*/ 88612 w 567539"/>
              <a:gd name="connsiteY7" fmla="*/ 64163 h 1323400"/>
              <a:gd name="connsiteX8" fmla="*/ 24816 w 567539"/>
              <a:gd name="connsiteY8" fmla="*/ 53530 h 132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539" h="1323400">
                <a:moveTo>
                  <a:pt x="24816" y="53530"/>
                </a:moveTo>
                <a:cubicBezTo>
                  <a:pt x="12411" y="133274"/>
                  <a:pt x="-17714" y="340609"/>
                  <a:pt x="14184" y="542628"/>
                </a:cubicBezTo>
                <a:cubicBezTo>
                  <a:pt x="46082" y="744647"/>
                  <a:pt x="127598" y="1146912"/>
                  <a:pt x="216203" y="1265642"/>
                </a:cubicBezTo>
                <a:cubicBezTo>
                  <a:pt x="304808" y="1384372"/>
                  <a:pt x="496194" y="1288679"/>
                  <a:pt x="545812" y="1255009"/>
                </a:cubicBezTo>
                <a:cubicBezTo>
                  <a:pt x="595430" y="1221339"/>
                  <a:pt x="549356" y="1138051"/>
                  <a:pt x="513914" y="1063623"/>
                </a:cubicBezTo>
                <a:cubicBezTo>
                  <a:pt x="478472" y="989195"/>
                  <a:pt x="368603" y="897047"/>
                  <a:pt x="333161" y="808442"/>
                </a:cubicBezTo>
                <a:cubicBezTo>
                  <a:pt x="297719" y="719837"/>
                  <a:pt x="342021" y="656042"/>
                  <a:pt x="301263" y="531995"/>
                </a:cubicBezTo>
                <a:cubicBezTo>
                  <a:pt x="260505" y="407948"/>
                  <a:pt x="88612" y="64163"/>
                  <a:pt x="88612" y="64163"/>
                </a:cubicBezTo>
                <a:cubicBezTo>
                  <a:pt x="46082" y="-12037"/>
                  <a:pt x="37221" y="-26214"/>
                  <a:pt x="24816" y="53530"/>
                </a:cubicBezTo>
                <a:close/>
              </a:path>
            </a:pathLst>
          </a:cu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8018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Introduction to the Future High Streets Fund </a:t>
            </a:r>
            <a:endPar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0038" y="3099592"/>
            <a:ext cx="1268296" cy="646331"/>
          </a:xfrm>
          <a:prstGeom prst="rect">
            <a:avLst/>
          </a:prstGeom>
          <a:noFill/>
        </p:spPr>
        <p:txBody>
          <a:bodyPr wrap="none" rtlCol="0">
            <a:spAutoFit/>
          </a:bodyPr>
          <a:lstStyle/>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Making</a:t>
            </a:r>
          </a:p>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the case</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
        <p:nvSpPr>
          <p:cNvPr id="9" name="Content Placeholder 2"/>
          <p:cNvSpPr txBox="1">
            <a:spLocks/>
          </p:cNvSpPr>
          <p:nvPr/>
        </p:nvSpPr>
        <p:spPr>
          <a:xfrm>
            <a:off x="1959427" y="2676728"/>
            <a:ext cx="7763540" cy="3363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smtClean="0">
              <a:solidFill>
                <a:schemeClr val="bg1"/>
              </a:solidFill>
              <a:latin typeface="Verdana" panose="020B0604030504040204" pitchFamily="34" charset="0"/>
              <a:ea typeface="Verdana" panose="020B0604030504040204" pitchFamily="34" charset="0"/>
            </a:endParaRPr>
          </a:p>
          <a:p>
            <a:r>
              <a:rPr lang="en-GB" sz="1800" dirty="0" smtClean="0">
                <a:solidFill>
                  <a:schemeClr val="bg1"/>
                </a:solidFill>
                <a:latin typeface="Verdana" panose="020B0604030504040204" pitchFamily="34" charset="0"/>
                <a:ea typeface="Verdana" panose="020B0604030504040204" pitchFamily="34" charset="0"/>
              </a:rPr>
              <a:t>Why Leamington?</a:t>
            </a:r>
          </a:p>
          <a:p>
            <a:r>
              <a:rPr lang="en-US" sz="1800" dirty="0" smtClean="0">
                <a:solidFill>
                  <a:schemeClr val="bg1"/>
                </a:solidFill>
                <a:latin typeface="Verdana" panose="020B0604030504040204" pitchFamily="34" charset="0"/>
                <a:ea typeface="Verdana" panose="020B0604030504040204" pitchFamily="34" charset="0"/>
              </a:rPr>
              <a:t>What are we proposing?</a:t>
            </a:r>
          </a:p>
          <a:p>
            <a:r>
              <a:rPr lang="en-US" sz="1800" dirty="0" smtClean="0">
                <a:solidFill>
                  <a:schemeClr val="bg1"/>
                </a:solidFill>
                <a:latin typeface="Verdana" panose="020B0604030504040204" pitchFamily="34" charset="0"/>
                <a:ea typeface="Verdana" panose="020B0604030504040204" pitchFamily="34" charset="0"/>
              </a:rPr>
              <a:t>Next steps</a:t>
            </a:r>
            <a:endParaRPr lang="en-GB" sz="1800" dirty="0" smtClean="0">
              <a:solidFill>
                <a:schemeClr val="bg1"/>
              </a:solidFill>
              <a:latin typeface="Verdana" panose="020B0604030504040204" pitchFamily="34" charset="0"/>
              <a:ea typeface="Verdana" panose="020B0604030504040204" pitchFamily="34" charset="0"/>
            </a:endParaRPr>
          </a:p>
          <a:p>
            <a:endParaRPr lang="en-GB" sz="1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65011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Leamington Spa Creative Quarter </a:t>
            </a:r>
            <a:endPar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10740" y="2976241"/>
            <a:ext cx="3873176" cy="369332"/>
          </a:xfrm>
          <a:prstGeom prst="rect">
            <a:avLst/>
          </a:prstGeom>
          <a:noFill/>
        </p:spPr>
        <p:txBody>
          <a:bodyPr wrap="none" rtlCol="0">
            <a:spAutoFit/>
          </a:bodyPr>
          <a:lstStyle/>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Ellie Hirons (Project Officer)</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
        <p:nvSpPr>
          <p:cNvPr id="9" name="Content Placeholder 2"/>
          <p:cNvSpPr txBox="1">
            <a:spLocks/>
          </p:cNvSpPr>
          <p:nvPr/>
        </p:nvSpPr>
        <p:spPr>
          <a:xfrm>
            <a:off x="1959427" y="2676728"/>
            <a:ext cx="7763540" cy="3363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smtClean="0">
              <a:solidFill>
                <a:schemeClr val="bg1"/>
              </a:solidFill>
              <a:latin typeface="Verdana" panose="020B0604030504040204" pitchFamily="34" charset="0"/>
              <a:ea typeface="Verdana" panose="020B0604030504040204" pitchFamily="34" charset="0"/>
            </a:endParaRPr>
          </a:p>
          <a:p>
            <a:endParaRPr lang="en-GB" sz="1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8966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rPr>
              <a:t>Leamington Spa Creative Quarter </a:t>
            </a: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98334" y="2931202"/>
            <a:ext cx="7227103" cy="369332"/>
          </a:xfrm>
          <a:prstGeom prst="rect">
            <a:avLst/>
          </a:prstGeom>
          <a:noFill/>
        </p:spPr>
        <p:txBody>
          <a:bodyPr wrap="square" rtlCol="0">
            <a:spAutoFit/>
          </a:bodyPr>
          <a:lstStyle/>
          <a:p>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What is a Creative Quarter?</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
        <p:nvSpPr>
          <p:cNvPr id="9" name="Content Placeholder 2"/>
          <p:cNvSpPr txBox="1">
            <a:spLocks/>
          </p:cNvSpPr>
          <p:nvPr/>
        </p:nvSpPr>
        <p:spPr>
          <a:xfrm>
            <a:off x="1998334" y="3361495"/>
            <a:ext cx="7763540" cy="3363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latin typeface="Verdana" panose="020B0604030504040204" pitchFamily="34" charset="0"/>
                <a:ea typeface="Verdana" panose="020B0604030504040204" pitchFamily="34" charset="0"/>
              </a:rPr>
              <a:t>Offers a creative environment with opportunities for physical and economical regeneration</a:t>
            </a:r>
          </a:p>
          <a:p>
            <a:r>
              <a:rPr lang="en-US" sz="1800" dirty="0" smtClean="0">
                <a:solidFill>
                  <a:schemeClr val="bg1"/>
                </a:solidFill>
                <a:latin typeface="Verdana" panose="020B0604030504040204" pitchFamily="34" charset="0"/>
                <a:ea typeface="Verdana" panose="020B0604030504040204" pitchFamily="34" charset="0"/>
              </a:rPr>
              <a:t>Promote creative diversity </a:t>
            </a:r>
          </a:p>
          <a:p>
            <a:r>
              <a:rPr lang="en-US" sz="1800" dirty="0" smtClean="0">
                <a:solidFill>
                  <a:schemeClr val="bg1"/>
                </a:solidFill>
                <a:latin typeface="Verdana" panose="020B0604030504040204" pitchFamily="34" charset="0"/>
                <a:ea typeface="Verdana" panose="020B0604030504040204" pitchFamily="34" charset="0"/>
              </a:rPr>
              <a:t>Benefits for community groups </a:t>
            </a:r>
          </a:p>
          <a:p>
            <a:endParaRPr lang="en-GB" sz="1800" dirty="0" smtClean="0">
              <a:solidFill>
                <a:schemeClr val="bg1"/>
              </a:solidFill>
              <a:latin typeface="Verdana" panose="020B0604030504040204" pitchFamily="34" charset="0"/>
              <a:ea typeface="Verdana" panose="020B0604030504040204" pitchFamily="34" charset="0"/>
            </a:endParaRPr>
          </a:p>
          <a:p>
            <a:endParaRPr lang="en-GB" sz="1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90135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rPr>
              <a:t>Leamington Spa Creative Quarter </a:t>
            </a: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98334" y="2931202"/>
            <a:ext cx="7227103" cy="369332"/>
          </a:xfrm>
          <a:prstGeom prst="rect">
            <a:avLst/>
          </a:prstGeom>
          <a:noFill/>
        </p:spPr>
        <p:txBody>
          <a:bodyPr wrap="square" rtlCol="0">
            <a:spAutoFit/>
          </a:bodyPr>
          <a:lstStyle/>
          <a:p>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What are the benefits for </a:t>
            </a:r>
            <a:r>
              <a:rPr lang="en-US" b="1" dirty="0" err="1" smtClean="0">
                <a:solidFill>
                  <a:srgbClr val="ED207B"/>
                </a:solidFill>
                <a:latin typeface="Verdana" panose="020B0604030504040204" pitchFamily="34" charset="0"/>
                <a:ea typeface="Verdana" panose="020B0604030504040204" pitchFamily="34" charset="0"/>
                <a:cs typeface="Arial" panose="020B0604020202020204" pitchFamily="34" charset="0"/>
              </a:rPr>
              <a:t>Leamington</a:t>
            </a: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 </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
        <p:nvSpPr>
          <p:cNvPr id="9" name="Content Placeholder 2"/>
          <p:cNvSpPr txBox="1">
            <a:spLocks/>
          </p:cNvSpPr>
          <p:nvPr/>
        </p:nvSpPr>
        <p:spPr>
          <a:xfrm>
            <a:off x="1998334" y="3361495"/>
            <a:ext cx="7763540" cy="3363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latin typeface="Verdana" panose="020B0604030504040204" pitchFamily="34" charset="0"/>
                <a:ea typeface="Verdana" panose="020B0604030504040204" pitchFamily="34" charset="0"/>
              </a:rPr>
              <a:t>Commercial growth</a:t>
            </a:r>
          </a:p>
          <a:p>
            <a:r>
              <a:rPr lang="en-US" sz="1800" dirty="0" smtClean="0">
                <a:solidFill>
                  <a:schemeClr val="bg1"/>
                </a:solidFill>
                <a:latin typeface="Verdana" panose="020B0604030504040204" pitchFamily="34" charset="0"/>
                <a:ea typeface="Verdana" panose="020B0604030504040204" pitchFamily="34" charset="0"/>
              </a:rPr>
              <a:t>Build upon and reinforce the importance of Creative and Digital Industries</a:t>
            </a:r>
          </a:p>
          <a:p>
            <a:r>
              <a:rPr lang="en-US" sz="1800" dirty="0" smtClean="0">
                <a:solidFill>
                  <a:schemeClr val="bg1"/>
                </a:solidFill>
                <a:latin typeface="Verdana" panose="020B0604030504040204" pitchFamily="34" charset="0"/>
                <a:ea typeface="Verdana" panose="020B0604030504040204" pitchFamily="34" charset="0"/>
              </a:rPr>
              <a:t>Create a vibrant and desirable destination for employers and visitors  </a:t>
            </a:r>
          </a:p>
          <a:p>
            <a:endParaRPr lang="en-GB" sz="1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01820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rPr>
              <a:t>Leamington Spa Creative Quarter </a:t>
            </a: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98334" y="2931202"/>
            <a:ext cx="7227103" cy="369332"/>
          </a:xfrm>
          <a:prstGeom prst="rect">
            <a:avLst/>
          </a:prstGeom>
          <a:noFill/>
        </p:spPr>
        <p:txBody>
          <a:bodyPr wrap="square" rtlCol="0">
            <a:spAutoFit/>
          </a:bodyPr>
          <a:lstStyle/>
          <a:p>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Where are we today? </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
        <p:nvSpPr>
          <p:cNvPr id="9" name="Content Placeholder 2"/>
          <p:cNvSpPr txBox="1">
            <a:spLocks/>
          </p:cNvSpPr>
          <p:nvPr/>
        </p:nvSpPr>
        <p:spPr>
          <a:xfrm>
            <a:off x="1998334" y="3361495"/>
            <a:ext cx="7763540" cy="3363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latin typeface="Verdana" panose="020B0604030504040204" pitchFamily="34" charset="0"/>
                <a:ea typeface="Verdana" panose="020B0604030504040204" pitchFamily="34" charset="0"/>
              </a:rPr>
              <a:t>Delivery Partner appointed</a:t>
            </a:r>
          </a:p>
          <a:p>
            <a:r>
              <a:rPr lang="en-US" sz="1800" dirty="0" smtClean="0">
                <a:solidFill>
                  <a:schemeClr val="bg1"/>
                </a:solidFill>
                <a:latin typeface="Verdana" panose="020B0604030504040204" pitchFamily="34" charset="0"/>
                <a:ea typeface="Verdana" panose="020B0604030504040204" pitchFamily="34" charset="0"/>
              </a:rPr>
              <a:t>Intensive public consultation</a:t>
            </a:r>
            <a:endParaRPr lang="en-US" sz="1800" dirty="0">
              <a:solidFill>
                <a:schemeClr val="bg1"/>
              </a:solidFill>
              <a:latin typeface="Verdana" panose="020B0604030504040204" pitchFamily="34" charset="0"/>
              <a:ea typeface="Verdana" panose="020B0604030504040204" pitchFamily="34" charset="0"/>
            </a:endParaRPr>
          </a:p>
          <a:p>
            <a:r>
              <a:rPr lang="en-US" sz="1800" dirty="0" smtClean="0">
                <a:solidFill>
                  <a:schemeClr val="bg1"/>
                </a:solidFill>
                <a:latin typeface="Verdana" panose="020B0604030504040204" pitchFamily="34" charset="0"/>
                <a:ea typeface="Verdana" panose="020B0604030504040204" pitchFamily="34" charset="0"/>
              </a:rPr>
              <a:t>Big Picture Document Approved</a:t>
            </a:r>
          </a:p>
          <a:p>
            <a:r>
              <a:rPr lang="en-US" sz="1800" dirty="0" smtClean="0">
                <a:solidFill>
                  <a:schemeClr val="bg1"/>
                </a:solidFill>
                <a:latin typeface="Verdana" panose="020B0604030504040204" pitchFamily="34" charset="0"/>
                <a:ea typeface="Verdana" panose="020B0604030504040204" pitchFamily="34" charset="0"/>
              </a:rPr>
              <a:t>Phase 1 complete </a:t>
            </a:r>
          </a:p>
          <a:p>
            <a:r>
              <a:rPr lang="en-US" sz="1800" dirty="0" smtClean="0">
                <a:solidFill>
                  <a:schemeClr val="bg1"/>
                </a:solidFill>
                <a:latin typeface="Verdana" panose="020B0604030504040204" pitchFamily="34" charset="0"/>
                <a:ea typeface="Verdana" panose="020B0604030504040204" pitchFamily="34" charset="0"/>
              </a:rPr>
              <a:t>Phase 2: Delivery! </a:t>
            </a:r>
            <a:endParaRPr lang="en-GB" sz="1800" dirty="0" smtClean="0">
              <a:solidFill>
                <a:schemeClr val="bg1"/>
              </a:solidFill>
              <a:latin typeface="Verdana" panose="020B0604030504040204" pitchFamily="34" charset="0"/>
              <a:ea typeface="Verdana" panose="020B0604030504040204" pitchFamily="34" charset="0"/>
            </a:endParaRPr>
          </a:p>
          <a:p>
            <a:endParaRPr lang="en-GB" sz="1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0315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rPr>
              <a:t>Leamington Spa Creative Quarter </a:t>
            </a: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98334" y="2931202"/>
            <a:ext cx="7227103" cy="369332"/>
          </a:xfrm>
          <a:prstGeom prst="rect">
            <a:avLst/>
          </a:prstGeom>
          <a:noFill/>
        </p:spPr>
        <p:txBody>
          <a:bodyPr wrap="square" rtlCol="0">
            <a:spAutoFit/>
          </a:bodyPr>
          <a:lstStyle/>
          <a:p>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What are our next steps? </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
        <p:nvSpPr>
          <p:cNvPr id="9" name="Content Placeholder 2"/>
          <p:cNvSpPr txBox="1">
            <a:spLocks/>
          </p:cNvSpPr>
          <p:nvPr/>
        </p:nvSpPr>
        <p:spPr>
          <a:xfrm>
            <a:off x="1998334" y="3361495"/>
            <a:ext cx="7763540" cy="3363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smtClean="0">
              <a:solidFill>
                <a:schemeClr val="bg1"/>
              </a:solidFill>
              <a:latin typeface="Verdana" panose="020B0604030504040204" pitchFamily="34" charset="0"/>
              <a:ea typeface="Verdana" panose="020B0604030504040204" pitchFamily="34" charset="0"/>
            </a:endParaRPr>
          </a:p>
          <a:p>
            <a:endParaRPr lang="en-GB" sz="1800" dirty="0">
              <a:solidFill>
                <a:schemeClr val="bg1"/>
              </a:solidFill>
              <a:latin typeface="Verdana" panose="020B0604030504040204" pitchFamily="34" charset="0"/>
              <a:ea typeface="Verdana" panose="020B0604030504040204" pitchFamily="34" charset="0"/>
            </a:endParaRPr>
          </a:p>
        </p:txBody>
      </p:sp>
      <p:sp>
        <p:nvSpPr>
          <p:cNvPr id="10" name="Content Placeholder 2"/>
          <p:cNvSpPr txBox="1">
            <a:spLocks/>
          </p:cNvSpPr>
          <p:nvPr/>
        </p:nvSpPr>
        <p:spPr>
          <a:xfrm>
            <a:off x="2069437" y="3422456"/>
            <a:ext cx="7763540" cy="3363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bg1"/>
              </a:solidFill>
              <a:latin typeface="Verdana" panose="020B0604030504040204" pitchFamily="34" charset="0"/>
              <a:ea typeface="Verdana" panose="020B0604030504040204" pitchFamily="34" charset="0"/>
            </a:endParaRPr>
          </a:p>
        </p:txBody>
      </p:sp>
      <p:sp>
        <p:nvSpPr>
          <p:cNvPr id="11" name="Content Placeholder 2"/>
          <p:cNvSpPr txBox="1">
            <a:spLocks/>
          </p:cNvSpPr>
          <p:nvPr/>
        </p:nvSpPr>
        <p:spPr>
          <a:xfrm>
            <a:off x="2150734" y="3513895"/>
            <a:ext cx="7763540" cy="3363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latin typeface="Verdana" panose="020B0604030504040204" pitchFamily="34" charset="0"/>
                <a:ea typeface="Verdana" panose="020B0604030504040204" pitchFamily="34" charset="0"/>
              </a:rPr>
              <a:t>Sites within WDC ownership</a:t>
            </a:r>
          </a:p>
          <a:p>
            <a:r>
              <a:rPr lang="en-US" sz="1800" dirty="0" smtClean="0">
                <a:solidFill>
                  <a:schemeClr val="bg1"/>
                </a:solidFill>
                <a:latin typeface="Verdana" panose="020B0604030504040204" pitchFamily="34" charset="0"/>
                <a:ea typeface="Verdana" panose="020B0604030504040204" pitchFamily="34" charset="0"/>
              </a:rPr>
              <a:t>CDP involvement </a:t>
            </a:r>
            <a:endParaRPr lang="en-GB" sz="1800" dirty="0" smtClean="0">
              <a:solidFill>
                <a:schemeClr val="bg1"/>
              </a:solidFill>
              <a:latin typeface="Verdana" panose="020B0604030504040204" pitchFamily="34" charset="0"/>
              <a:ea typeface="Verdana" panose="020B0604030504040204" pitchFamily="34" charset="0"/>
            </a:endParaRPr>
          </a:p>
          <a:p>
            <a:endParaRPr lang="en-GB" sz="1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46875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1011197"/>
            <a:ext cx="9846128" cy="1569660"/>
          </a:xfrm>
          <a:prstGeom prst="rect">
            <a:avLst/>
          </a:prstGeom>
          <a:noFill/>
        </p:spPr>
        <p:txBody>
          <a:bodyPr wrap="square" rtlCol="0">
            <a:spAutoFit/>
          </a:bodyPr>
          <a:lstStyle/>
          <a:p>
            <a:r>
              <a:rPr lang="en-GB" sz="4800" b="1" dirty="0" err="1" smtClean="0">
                <a:solidFill>
                  <a:schemeClr val="bg1"/>
                </a:solidFill>
                <a:latin typeface="Verdana" panose="020B0604030504040204" pitchFamily="34" charset="0"/>
                <a:ea typeface="Verdana" panose="020B0604030504040204" pitchFamily="34" charset="0"/>
                <a:cs typeface="Arial" panose="020B0604020202020204" pitchFamily="34" charset="0"/>
              </a:rPr>
              <a:t>Placemaking</a:t>
            </a:r>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 in </a:t>
            </a:r>
            <a:endPar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endParaRPr>
          </a:p>
          <a:p>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Leamington </a:t>
            </a:r>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Spa</a:t>
            </a:r>
            <a:endPar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6" name="TextBox 5"/>
          <p:cNvSpPr txBox="1"/>
          <p:nvPr/>
        </p:nvSpPr>
        <p:spPr>
          <a:xfrm>
            <a:off x="1975756" y="3036688"/>
            <a:ext cx="9846128" cy="2031325"/>
          </a:xfrm>
          <a:prstGeom prst="rect">
            <a:avLst/>
          </a:prstGeom>
          <a:noFill/>
        </p:spPr>
        <p:txBody>
          <a:bodyPr wrap="square" rtlCol="0">
            <a:spAutoFit/>
          </a:bodyPr>
          <a:lstStyle/>
          <a:p>
            <a:pPr lvl="0">
              <a:lnSpc>
                <a:spcPct val="140000"/>
              </a:lnSpc>
            </a:pPr>
            <a:r>
              <a:rPr lang="en-GB" b="1" dirty="0" smtClean="0">
                <a:solidFill>
                  <a:schemeClr val="bg1"/>
                </a:solidFill>
                <a:latin typeface="Verdana" panose="020B0604030504040204" pitchFamily="34" charset="0"/>
                <a:ea typeface="Verdana" panose="020B0604030504040204" pitchFamily="34" charset="0"/>
                <a:cs typeface="Arial" panose="020B0604020202020204" pitchFamily="34" charset="0"/>
              </a:rPr>
              <a:t>Leamington Spa Town Centre Vision</a:t>
            </a:r>
          </a:p>
          <a:p>
            <a:pPr lvl="0">
              <a:lnSpc>
                <a:spcPct val="140000"/>
              </a:lnSpc>
            </a:pPr>
            <a:r>
              <a:rPr lang="en-US" b="1" dirty="0" smtClean="0">
                <a:solidFill>
                  <a:schemeClr val="bg1"/>
                </a:solidFill>
                <a:latin typeface="Verdana" panose="020B0604030504040204" pitchFamily="34" charset="0"/>
                <a:ea typeface="Verdana" panose="020B0604030504040204" pitchFamily="34" charset="0"/>
                <a:cs typeface="Arial" panose="020B0604020202020204" pitchFamily="34" charset="0"/>
              </a:rPr>
              <a:t>Introduction to the Future High Streets Fund</a:t>
            </a:r>
          </a:p>
          <a:p>
            <a:pPr lvl="0">
              <a:lnSpc>
                <a:spcPct val="140000"/>
              </a:lnSpc>
            </a:pPr>
            <a:r>
              <a:rPr lang="en-US" b="1" dirty="0" smtClean="0">
                <a:solidFill>
                  <a:schemeClr val="bg1"/>
                </a:solidFill>
                <a:latin typeface="Verdana" panose="020B0604030504040204" pitchFamily="34" charset="0"/>
                <a:ea typeface="Verdana" panose="020B0604030504040204" pitchFamily="34" charset="0"/>
                <a:cs typeface="Arial" panose="020B0604020202020204" pitchFamily="34" charset="0"/>
              </a:rPr>
              <a:t>Leamington Spa Creative Quarter</a:t>
            </a:r>
          </a:p>
          <a:p>
            <a:pPr lvl="0">
              <a:lnSpc>
                <a:spcPct val="140000"/>
              </a:lnSpc>
            </a:pPr>
            <a:r>
              <a:rPr lang="en-US" b="1" dirty="0" smtClean="0">
                <a:solidFill>
                  <a:schemeClr val="bg1"/>
                </a:solidFill>
                <a:latin typeface="Verdana" panose="020B0604030504040204" pitchFamily="34" charset="0"/>
                <a:ea typeface="Verdana" panose="020B0604030504040204" pitchFamily="34" charset="0"/>
                <a:cs typeface="Arial" panose="020B0604020202020204" pitchFamily="34" charset="0"/>
              </a:rPr>
              <a:t>Creative Quarter Focus</a:t>
            </a:r>
          </a:p>
          <a:p>
            <a:pPr lvl="0">
              <a:lnSpc>
                <a:spcPct val="140000"/>
              </a:lnSpc>
            </a:pPr>
            <a:r>
              <a:rPr lang="en-US" b="1" dirty="0" smtClean="0">
                <a:solidFill>
                  <a:schemeClr val="bg1"/>
                </a:solidFill>
                <a:latin typeface="Verdana" panose="020B0604030504040204" pitchFamily="34" charset="0"/>
                <a:ea typeface="Verdana" panose="020B0604030504040204" pitchFamily="34" charset="0"/>
                <a:cs typeface="Arial" panose="020B0604020202020204" pitchFamily="34" charset="0"/>
              </a:rPr>
              <a:t>Q &amp; A</a:t>
            </a:r>
            <a:endParaRPr lang="en-GB"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8974" y="3099592"/>
            <a:ext cx="1409360" cy="369332"/>
          </a:xfrm>
          <a:prstGeom prst="rect">
            <a:avLst/>
          </a:prstGeom>
          <a:noFill/>
        </p:spPr>
        <p:txBody>
          <a:bodyPr wrap="none" rtlCol="0">
            <a:spAutoFit/>
          </a:bodyPr>
          <a:lstStyle/>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Overview</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93673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Leamington Spa Town Centre Vision</a:t>
            </a:r>
            <a:endPar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6" name="TextBox 5"/>
          <p:cNvSpPr txBox="1"/>
          <p:nvPr/>
        </p:nvSpPr>
        <p:spPr>
          <a:xfrm>
            <a:off x="1975756" y="3036688"/>
            <a:ext cx="5573360" cy="2973122"/>
          </a:xfrm>
          <a:prstGeom prst="rect">
            <a:avLst/>
          </a:prstGeom>
          <a:noFill/>
        </p:spPr>
        <p:txBody>
          <a:bodyPr wrap="square" rtlCol="0">
            <a:spAutoFit/>
          </a:bodyPr>
          <a:lstStyle/>
          <a:p>
            <a:r>
              <a:rPr lang="en-GB" b="1" dirty="0" smtClean="0">
                <a:solidFill>
                  <a:schemeClr val="bg1"/>
                </a:solidFill>
                <a:latin typeface="Verdana" panose="020B0604030504040204" pitchFamily="34" charset="0"/>
                <a:ea typeface="Verdana" panose="020B0604030504040204" pitchFamily="34" charset="0"/>
              </a:rPr>
              <a:t>Declining footfall</a:t>
            </a:r>
          </a:p>
          <a:p>
            <a:r>
              <a:rPr lang="en-GB" b="1" dirty="0" smtClean="0">
                <a:solidFill>
                  <a:schemeClr val="bg1"/>
                </a:solidFill>
                <a:latin typeface="Verdana" panose="020B0604030504040204" pitchFamily="34" charset="0"/>
                <a:ea typeface="Verdana" panose="020B0604030504040204" pitchFamily="34" charset="0"/>
              </a:rPr>
              <a:t>Growth </a:t>
            </a:r>
            <a:r>
              <a:rPr lang="en-GB" b="1" dirty="0">
                <a:solidFill>
                  <a:schemeClr val="bg1"/>
                </a:solidFill>
                <a:latin typeface="Verdana" panose="020B0604030504040204" pitchFamily="34" charset="0"/>
                <a:ea typeface="Verdana" panose="020B0604030504040204" pitchFamily="34" charset="0"/>
              </a:rPr>
              <a:t>of internet and “special forms of trading”</a:t>
            </a:r>
          </a:p>
          <a:p>
            <a:r>
              <a:rPr lang="en-GB" b="1" dirty="0">
                <a:solidFill>
                  <a:schemeClr val="bg1"/>
                </a:solidFill>
                <a:latin typeface="Verdana" panose="020B0604030504040204" pitchFamily="34" charset="0"/>
                <a:ea typeface="Verdana" panose="020B0604030504040204" pitchFamily="34" charset="0"/>
              </a:rPr>
              <a:t>Growing population</a:t>
            </a:r>
          </a:p>
          <a:p>
            <a:r>
              <a:rPr lang="en-GB" b="1" dirty="0">
                <a:solidFill>
                  <a:schemeClr val="bg1"/>
                </a:solidFill>
                <a:latin typeface="Verdana" panose="020B0604030504040204" pitchFamily="34" charset="0"/>
                <a:ea typeface="Verdana" panose="020B0604030504040204" pitchFamily="34" charset="0"/>
              </a:rPr>
              <a:t>Competition from out-of-centre shopping and other centres (Solihull, Birmingham, Banbury, Stratford, </a:t>
            </a:r>
            <a:r>
              <a:rPr lang="en-GB" b="1" dirty="0" err="1">
                <a:solidFill>
                  <a:schemeClr val="bg1"/>
                </a:solidFill>
                <a:latin typeface="Verdana" panose="020B0604030504040204" pitchFamily="34" charset="0"/>
                <a:ea typeface="Verdana" panose="020B0604030504040204" pitchFamily="34" charset="0"/>
              </a:rPr>
              <a:t>etc</a:t>
            </a:r>
            <a:r>
              <a:rPr lang="en-GB" b="1" dirty="0">
                <a:solidFill>
                  <a:schemeClr val="bg1"/>
                </a:solidFill>
                <a:latin typeface="Verdana" panose="020B0604030504040204" pitchFamily="34" charset="0"/>
                <a:ea typeface="Verdana" panose="020B0604030504040204" pitchFamily="34" charset="0"/>
              </a:rPr>
              <a:t>)</a:t>
            </a:r>
          </a:p>
          <a:p>
            <a:r>
              <a:rPr lang="en-GB" b="1" dirty="0">
                <a:solidFill>
                  <a:schemeClr val="bg1"/>
                </a:solidFill>
                <a:latin typeface="Verdana" panose="020B0604030504040204" pitchFamily="34" charset="0"/>
                <a:ea typeface="Verdana" panose="020B0604030504040204" pitchFamily="34" charset="0"/>
              </a:rPr>
              <a:t>Vacancy rates</a:t>
            </a:r>
          </a:p>
          <a:p>
            <a:r>
              <a:rPr lang="en-GB" b="1" dirty="0">
                <a:solidFill>
                  <a:schemeClr val="bg1"/>
                </a:solidFill>
                <a:latin typeface="Verdana" panose="020B0604030504040204" pitchFamily="34" charset="0"/>
                <a:ea typeface="Verdana" panose="020B0604030504040204" pitchFamily="34" charset="0"/>
              </a:rPr>
              <a:t>Economic disparities</a:t>
            </a:r>
          </a:p>
          <a:p>
            <a:pPr lvl="0">
              <a:lnSpc>
                <a:spcPct val="140000"/>
              </a:lnSpc>
            </a:pPr>
            <a:endParaRPr lang="en-GB"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9818" y="3099592"/>
            <a:ext cx="1598516" cy="369332"/>
          </a:xfrm>
          <a:prstGeom prst="rect">
            <a:avLst/>
          </a:prstGeom>
          <a:noFill/>
        </p:spPr>
        <p:txBody>
          <a:bodyPr wrap="none" rtlCol="0">
            <a:spAutoFit/>
          </a:bodyPr>
          <a:lstStyle/>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Challenges</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6"/>
          <p:cNvSpPr txBox="1"/>
          <p:nvPr/>
        </p:nvSpPr>
        <p:spPr>
          <a:xfrm>
            <a:off x="7549116" y="3036688"/>
            <a:ext cx="4391247" cy="2308324"/>
          </a:xfrm>
          <a:prstGeom prst="rect">
            <a:avLst/>
          </a:prstGeom>
          <a:noFill/>
        </p:spPr>
        <p:txBody>
          <a:bodyPr wrap="square" rtlCol="0">
            <a:spAutoFit/>
          </a:bodyPr>
          <a:lstStyle/>
          <a:p>
            <a:r>
              <a:rPr lang="en-US" b="1" dirty="0" smtClean="0">
                <a:solidFill>
                  <a:schemeClr val="bg1"/>
                </a:solidFill>
                <a:latin typeface="Verdana" panose="020B0604030504040204" pitchFamily="34" charset="0"/>
                <a:ea typeface="Verdana" panose="020B0604030504040204" pitchFamily="34" charset="0"/>
              </a:rPr>
              <a:t>GP Facilities</a:t>
            </a:r>
          </a:p>
          <a:p>
            <a:r>
              <a:rPr lang="en-US" b="1" dirty="0" smtClean="0">
                <a:solidFill>
                  <a:schemeClr val="bg1"/>
                </a:solidFill>
                <a:latin typeface="Verdana" panose="020B0604030504040204" pitchFamily="34" charset="0"/>
                <a:ea typeface="Verdana" panose="020B0604030504040204" pitchFamily="34" charset="0"/>
              </a:rPr>
              <a:t>Growth of demand from students</a:t>
            </a:r>
          </a:p>
          <a:p>
            <a:r>
              <a:rPr lang="en-US" b="1" dirty="0" smtClean="0">
                <a:solidFill>
                  <a:schemeClr val="bg1"/>
                </a:solidFill>
                <a:latin typeface="Verdana" panose="020B0604030504040204" pitchFamily="34" charset="0"/>
                <a:ea typeface="Verdana" panose="020B0604030504040204" pitchFamily="34" charset="0"/>
              </a:rPr>
              <a:t>Leamington as a visitor destination</a:t>
            </a:r>
          </a:p>
          <a:p>
            <a:r>
              <a:rPr lang="en-US" b="1" dirty="0" smtClean="0">
                <a:solidFill>
                  <a:schemeClr val="bg1"/>
                </a:solidFill>
                <a:latin typeface="Verdana" panose="020B0604030504040204" pitchFamily="34" charset="0"/>
                <a:ea typeface="Verdana" panose="020B0604030504040204" pitchFamily="34" charset="0"/>
              </a:rPr>
              <a:t>Congestion</a:t>
            </a:r>
          </a:p>
          <a:p>
            <a:r>
              <a:rPr lang="en-US" b="1" dirty="0" smtClean="0">
                <a:solidFill>
                  <a:schemeClr val="bg1"/>
                </a:solidFill>
                <a:latin typeface="Verdana" panose="020B0604030504040204" pitchFamily="34" charset="0"/>
                <a:ea typeface="Verdana" panose="020B0604030504040204" pitchFamily="34" charset="0"/>
              </a:rPr>
              <a:t>Connectivity</a:t>
            </a:r>
          </a:p>
          <a:p>
            <a:r>
              <a:rPr lang="en-US" b="1" dirty="0" smtClean="0">
                <a:solidFill>
                  <a:schemeClr val="bg1"/>
                </a:solidFill>
                <a:latin typeface="Verdana" panose="020B0604030504040204" pitchFamily="34" charset="0"/>
                <a:ea typeface="Verdana" panose="020B0604030504040204" pitchFamily="34" charset="0"/>
              </a:rPr>
              <a:t>Air quality</a:t>
            </a:r>
            <a:endParaRPr lang="en-GB"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71181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Leamington Spa Town Centre Vision</a:t>
            </a:r>
            <a:endPar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6" name="TextBox 5"/>
          <p:cNvSpPr txBox="1"/>
          <p:nvPr/>
        </p:nvSpPr>
        <p:spPr>
          <a:xfrm>
            <a:off x="1975755" y="3036688"/>
            <a:ext cx="6987491" cy="2419124"/>
          </a:xfrm>
          <a:prstGeom prst="rect">
            <a:avLst/>
          </a:prstGeom>
          <a:noFill/>
        </p:spPr>
        <p:txBody>
          <a:bodyPr wrap="square" rtlCol="0">
            <a:spAutoFit/>
          </a:bodyPr>
          <a:lstStyle/>
          <a:p>
            <a:pPr algn="ctr"/>
            <a:r>
              <a:rPr lang="en-GB" b="1" i="1" dirty="0">
                <a:solidFill>
                  <a:schemeClr val="bg1"/>
                </a:solidFill>
                <a:latin typeface="Verdana" panose="020B0604030504040204" pitchFamily="34" charset="0"/>
                <a:ea typeface="Verdana" panose="020B0604030504040204" pitchFamily="34" charset="0"/>
              </a:rPr>
              <a:t>“ build a welcoming town centre; that celebrates its cultural and economic present and looks forward to innovative future developments. A town centre where visitors and residents alike are offered a rich experience, whether working, shopping, eating and drinking, or enjoying the town’s cultural and social activities.”</a:t>
            </a:r>
          </a:p>
          <a:p>
            <a:pPr lvl="0">
              <a:lnSpc>
                <a:spcPct val="140000"/>
              </a:lnSpc>
            </a:pPr>
            <a:endParaRPr lang="en-GB"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20181" y="3099592"/>
            <a:ext cx="978153" cy="369332"/>
          </a:xfrm>
          <a:prstGeom prst="rect">
            <a:avLst/>
          </a:prstGeom>
          <a:noFill/>
        </p:spPr>
        <p:txBody>
          <a:bodyPr wrap="none" rtlCol="0">
            <a:spAutoFit/>
          </a:bodyPr>
          <a:lstStyle/>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Vision</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30438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Leamington Spa Town Centre Vision</a:t>
            </a:r>
            <a:endPar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6" name="TextBox 5"/>
          <p:cNvSpPr txBox="1"/>
          <p:nvPr/>
        </p:nvSpPr>
        <p:spPr>
          <a:xfrm>
            <a:off x="1975755" y="3036688"/>
            <a:ext cx="6987491" cy="2142125"/>
          </a:xfrm>
          <a:prstGeom prst="rect">
            <a:avLst/>
          </a:prstGeom>
          <a:noFill/>
        </p:spPr>
        <p:txBody>
          <a:bodyPr wrap="square" rtlCol="0">
            <a:spAutoFit/>
          </a:bodyPr>
          <a:lstStyle/>
          <a:p>
            <a:pPr marL="857250" lvl="1" indent="-400050">
              <a:buAutoNum type="romanLcParenBoth"/>
            </a:pPr>
            <a:r>
              <a:rPr lang="en-GB" dirty="0" smtClean="0">
                <a:solidFill>
                  <a:schemeClr val="bg1"/>
                </a:solidFill>
                <a:latin typeface="Verdana" panose="020B0604030504040204" pitchFamily="34" charset="0"/>
                <a:ea typeface="Verdana" panose="020B0604030504040204" pitchFamily="34" charset="0"/>
              </a:rPr>
              <a:t> A </a:t>
            </a:r>
            <a:r>
              <a:rPr lang="en-GB" dirty="0">
                <a:solidFill>
                  <a:schemeClr val="bg1"/>
                </a:solidFill>
                <a:latin typeface="Verdana" panose="020B0604030504040204" pitchFamily="34" charset="0"/>
                <a:ea typeface="Verdana" panose="020B0604030504040204" pitchFamily="34" charset="0"/>
              </a:rPr>
              <a:t>thriving town </a:t>
            </a:r>
            <a:r>
              <a:rPr lang="en-GB" dirty="0" smtClean="0">
                <a:solidFill>
                  <a:schemeClr val="bg1"/>
                </a:solidFill>
                <a:latin typeface="Verdana" panose="020B0604030504040204" pitchFamily="34" charset="0"/>
                <a:ea typeface="Verdana" panose="020B0604030504040204" pitchFamily="34" charset="0"/>
              </a:rPr>
              <a:t>centre</a:t>
            </a:r>
          </a:p>
          <a:p>
            <a:pPr marL="857250" lvl="1" indent="-400050">
              <a:buAutoNum type="romanLcParenBoth"/>
            </a:pPr>
            <a:r>
              <a:rPr lang="en-GB" dirty="0" smtClean="0">
                <a:solidFill>
                  <a:schemeClr val="bg1"/>
                </a:solidFill>
                <a:latin typeface="Verdana" panose="020B0604030504040204" pitchFamily="34" charset="0"/>
                <a:ea typeface="Verdana" panose="020B0604030504040204" pitchFamily="34" charset="0"/>
              </a:rPr>
              <a:t> A </a:t>
            </a:r>
            <a:r>
              <a:rPr lang="en-GB" dirty="0">
                <a:solidFill>
                  <a:schemeClr val="bg1"/>
                </a:solidFill>
                <a:latin typeface="Verdana" panose="020B0604030504040204" pitchFamily="34" charset="0"/>
                <a:ea typeface="Verdana" panose="020B0604030504040204" pitchFamily="34" charset="0"/>
              </a:rPr>
              <a:t>hub of </a:t>
            </a:r>
            <a:r>
              <a:rPr lang="en-GB" dirty="0" smtClean="0">
                <a:solidFill>
                  <a:schemeClr val="bg1"/>
                </a:solidFill>
                <a:latin typeface="Verdana" panose="020B0604030504040204" pitchFamily="34" charset="0"/>
                <a:ea typeface="Verdana" panose="020B0604030504040204" pitchFamily="34" charset="0"/>
              </a:rPr>
              <a:t>creativity</a:t>
            </a:r>
          </a:p>
          <a:p>
            <a:pPr marL="857250" lvl="1" indent="-400050">
              <a:buAutoNum type="romanLcParenBoth"/>
            </a:pPr>
            <a:r>
              <a:rPr lang="en-GB" dirty="0" smtClean="0">
                <a:solidFill>
                  <a:schemeClr val="bg1"/>
                </a:solidFill>
                <a:latin typeface="Verdana" panose="020B0604030504040204" pitchFamily="34" charset="0"/>
                <a:ea typeface="Verdana" panose="020B0604030504040204" pitchFamily="34" charset="0"/>
              </a:rPr>
              <a:t> A </a:t>
            </a:r>
            <a:r>
              <a:rPr lang="en-GB" dirty="0">
                <a:solidFill>
                  <a:schemeClr val="bg1"/>
                </a:solidFill>
                <a:latin typeface="Verdana" panose="020B0604030504040204" pitchFamily="34" charset="0"/>
                <a:ea typeface="Verdana" panose="020B0604030504040204" pitchFamily="34" charset="0"/>
              </a:rPr>
              <a:t>connected town </a:t>
            </a:r>
            <a:r>
              <a:rPr lang="en-GB" dirty="0" smtClean="0">
                <a:solidFill>
                  <a:schemeClr val="bg1"/>
                </a:solidFill>
                <a:latin typeface="Verdana" panose="020B0604030504040204" pitchFamily="34" charset="0"/>
                <a:ea typeface="Verdana" panose="020B0604030504040204" pitchFamily="34" charset="0"/>
              </a:rPr>
              <a:t>centre</a:t>
            </a:r>
          </a:p>
          <a:p>
            <a:pPr marL="857250" lvl="1" indent="-400050">
              <a:buAutoNum type="romanLcParenBoth"/>
            </a:pPr>
            <a:r>
              <a:rPr lang="en-GB" dirty="0" smtClean="0">
                <a:solidFill>
                  <a:schemeClr val="bg1"/>
                </a:solidFill>
                <a:latin typeface="Verdana" panose="020B0604030504040204" pitchFamily="34" charset="0"/>
                <a:ea typeface="Verdana" panose="020B0604030504040204" pitchFamily="34" charset="0"/>
              </a:rPr>
              <a:t> Enhancing </a:t>
            </a:r>
            <a:r>
              <a:rPr lang="en-GB" dirty="0">
                <a:solidFill>
                  <a:schemeClr val="bg1"/>
                </a:solidFill>
                <a:latin typeface="Verdana" panose="020B0604030504040204" pitchFamily="34" charset="0"/>
                <a:ea typeface="Verdana" panose="020B0604030504040204" pitchFamily="34" charset="0"/>
              </a:rPr>
              <a:t>Old </a:t>
            </a:r>
            <a:r>
              <a:rPr lang="en-GB" dirty="0" smtClean="0">
                <a:solidFill>
                  <a:schemeClr val="bg1"/>
                </a:solidFill>
                <a:latin typeface="Verdana" panose="020B0604030504040204" pitchFamily="34" charset="0"/>
                <a:ea typeface="Verdana" panose="020B0604030504040204" pitchFamily="34" charset="0"/>
              </a:rPr>
              <a:t>Town</a:t>
            </a:r>
          </a:p>
          <a:p>
            <a:pPr marL="857250" lvl="1" indent="-400050">
              <a:buAutoNum type="romanLcParenBoth"/>
            </a:pPr>
            <a:r>
              <a:rPr lang="en-GB" dirty="0" smtClean="0">
                <a:solidFill>
                  <a:schemeClr val="bg1"/>
                </a:solidFill>
                <a:latin typeface="Verdana" panose="020B0604030504040204" pitchFamily="34" charset="0"/>
                <a:ea typeface="Verdana" panose="020B0604030504040204" pitchFamily="34" charset="0"/>
              </a:rPr>
              <a:t> Revealing </a:t>
            </a:r>
            <a:r>
              <a:rPr lang="en-GB" dirty="0">
                <a:solidFill>
                  <a:schemeClr val="bg1"/>
                </a:solidFill>
                <a:latin typeface="Verdana" panose="020B0604030504040204" pitchFamily="34" charset="0"/>
                <a:ea typeface="Verdana" panose="020B0604030504040204" pitchFamily="34" charset="0"/>
              </a:rPr>
              <a:t>Leamington’s </a:t>
            </a:r>
            <a:r>
              <a:rPr lang="en-GB" dirty="0" smtClean="0">
                <a:solidFill>
                  <a:schemeClr val="bg1"/>
                </a:solidFill>
                <a:latin typeface="Verdana" panose="020B0604030504040204" pitchFamily="34" charset="0"/>
                <a:ea typeface="Verdana" panose="020B0604030504040204" pitchFamily="34" charset="0"/>
              </a:rPr>
              <a:t>waterways</a:t>
            </a:r>
          </a:p>
          <a:p>
            <a:pPr marL="857250" lvl="1" indent="-400050">
              <a:buAutoNum type="romanLcParenBoth"/>
            </a:pPr>
            <a:r>
              <a:rPr lang="en-GB" dirty="0">
                <a:solidFill>
                  <a:schemeClr val="bg1"/>
                </a:solidFill>
                <a:latin typeface="Verdana" panose="020B0604030504040204" pitchFamily="34" charset="0"/>
                <a:ea typeface="Verdana" panose="020B0604030504040204" pitchFamily="34" charset="0"/>
              </a:rPr>
              <a:t> </a:t>
            </a:r>
            <a:r>
              <a:rPr lang="en-GB" dirty="0" smtClean="0">
                <a:solidFill>
                  <a:schemeClr val="bg1"/>
                </a:solidFill>
                <a:latin typeface="Verdana" panose="020B0604030504040204" pitchFamily="34" charset="0"/>
                <a:ea typeface="Verdana" panose="020B0604030504040204" pitchFamily="34" charset="0"/>
              </a:rPr>
              <a:t>Places </a:t>
            </a:r>
            <a:r>
              <a:rPr lang="en-GB" dirty="0">
                <a:solidFill>
                  <a:schemeClr val="bg1"/>
                </a:solidFill>
                <a:latin typeface="Verdana" panose="020B0604030504040204" pitchFamily="34" charset="0"/>
                <a:ea typeface="Verdana" panose="020B0604030504040204" pitchFamily="34" charset="0"/>
              </a:rPr>
              <a:t>to meet in the town centre</a:t>
            </a:r>
          </a:p>
          <a:p>
            <a:pPr lvl="0">
              <a:lnSpc>
                <a:spcPct val="140000"/>
              </a:lnSpc>
            </a:pPr>
            <a:endParaRPr lang="en-GB"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1278" y="3099592"/>
            <a:ext cx="1887056" cy="369332"/>
          </a:xfrm>
          <a:prstGeom prst="rect">
            <a:avLst/>
          </a:prstGeom>
          <a:noFill/>
        </p:spPr>
        <p:txBody>
          <a:bodyPr wrap="none" rtlCol="0">
            <a:spAutoFit/>
          </a:bodyPr>
          <a:lstStyle/>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Six Big Ideas</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40196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Leamington Spa Town Centre Vision</a:t>
            </a:r>
            <a:endPar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60DC7AB-17E0-4500-99BC-D4F3C75AF32E}"/>
              </a:ext>
            </a:extLst>
          </p:cNvPr>
          <p:cNvPicPr>
            <a:picLocks noChangeAspect="1"/>
          </p:cNvPicPr>
          <p:nvPr/>
        </p:nvPicPr>
        <p:blipFill>
          <a:blip r:embed="rId3"/>
          <a:stretch>
            <a:fillRect/>
          </a:stretch>
        </p:blipFill>
        <p:spPr>
          <a:xfrm>
            <a:off x="2069437" y="3061559"/>
            <a:ext cx="3291840" cy="2314014"/>
          </a:xfrm>
          <a:prstGeom prst="rect">
            <a:avLst/>
          </a:prstGeom>
        </p:spPr>
      </p:pic>
      <p:pic>
        <p:nvPicPr>
          <p:cNvPr id="10" name="Picture 9">
            <a:extLst>
              <a:ext uri="{FF2B5EF4-FFF2-40B4-BE49-F238E27FC236}">
                <a16:creationId xmlns:a16="http://schemas.microsoft.com/office/drawing/2014/main" id="{FCDCF0AB-4C30-464D-86E2-4C821E78F2CB}"/>
              </a:ext>
            </a:extLst>
          </p:cNvPr>
          <p:cNvPicPr>
            <a:picLocks noChangeAspect="1"/>
          </p:cNvPicPr>
          <p:nvPr/>
        </p:nvPicPr>
        <p:blipFill>
          <a:blip r:embed="rId4"/>
          <a:stretch>
            <a:fillRect/>
          </a:stretch>
        </p:blipFill>
        <p:spPr>
          <a:xfrm>
            <a:off x="6267867" y="2846427"/>
            <a:ext cx="3178258" cy="2826236"/>
          </a:xfrm>
          <a:prstGeom prst="rect">
            <a:avLst/>
          </a:prstGeom>
        </p:spPr>
      </p:pic>
    </p:spTree>
    <p:extLst>
      <p:ext uri="{BB962C8B-B14F-4D97-AF65-F5344CB8AC3E}">
        <p14:creationId xmlns:p14="http://schemas.microsoft.com/office/powerpoint/2010/main" val="4130376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Introduction to the Future High Streets Fund </a:t>
            </a:r>
            <a:endPar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1887" y="3099592"/>
            <a:ext cx="1776447" cy="646331"/>
          </a:xfrm>
          <a:prstGeom prst="rect">
            <a:avLst/>
          </a:prstGeom>
          <a:noFill/>
        </p:spPr>
        <p:txBody>
          <a:bodyPr wrap="none" rtlCol="0">
            <a:spAutoFit/>
          </a:bodyPr>
          <a:lstStyle/>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Overarching</a:t>
            </a:r>
          </a:p>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Objectives</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
        <p:nvSpPr>
          <p:cNvPr id="9" name="Content Placeholder 2"/>
          <p:cNvSpPr txBox="1">
            <a:spLocks/>
          </p:cNvSpPr>
          <p:nvPr/>
        </p:nvSpPr>
        <p:spPr>
          <a:xfrm>
            <a:off x="1959427" y="2676728"/>
            <a:ext cx="7763540" cy="3363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smtClean="0">
              <a:solidFill>
                <a:schemeClr val="bg1"/>
              </a:solidFill>
              <a:latin typeface="Verdana" panose="020B0604030504040204" pitchFamily="34" charset="0"/>
              <a:ea typeface="Verdana" panose="020B0604030504040204" pitchFamily="34" charset="0"/>
            </a:endParaRPr>
          </a:p>
          <a:p>
            <a:r>
              <a:rPr lang="en-GB" sz="1800" dirty="0" smtClean="0">
                <a:solidFill>
                  <a:schemeClr val="bg1"/>
                </a:solidFill>
                <a:latin typeface="Verdana" panose="020B0604030504040204" pitchFamily="34" charset="0"/>
                <a:ea typeface="Verdana" panose="020B0604030504040204" pitchFamily="34" charset="0"/>
                <a:cs typeface="Arial" panose="020B0604020202020204" pitchFamily="34" charset="0"/>
              </a:rPr>
              <a:t>Objective of fund is to </a:t>
            </a:r>
            <a:r>
              <a:rPr lang="en-GB" sz="1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renew</a:t>
            </a:r>
            <a:r>
              <a:rPr lang="en-GB" sz="1800" dirty="0" smtClean="0">
                <a:solidFill>
                  <a:schemeClr val="bg1"/>
                </a:solidFill>
                <a:latin typeface="Verdana" panose="020B0604030504040204" pitchFamily="34" charset="0"/>
                <a:ea typeface="Verdana" panose="020B0604030504040204" pitchFamily="34" charset="0"/>
                <a:cs typeface="Arial" panose="020B0604020202020204" pitchFamily="34" charset="0"/>
              </a:rPr>
              <a:t> and </a:t>
            </a:r>
            <a:r>
              <a:rPr lang="en-GB" sz="1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reshape</a:t>
            </a:r>
            <a:r>
              <a:rPr lang="en-GB" sz="1800" dirty="0" smtClean="0">
                <a:solidFill>
                  <a:schemeClr val="bg1"/>
                </a:solidFill>
                <a:latin typeface="Verdana" panose="020B0604030504040204" pitchFamily="34" charset="0"/>
                <a:ea typeface="Verdana" panose="020B0604030504040204" pitchFamily="34" charset="0"/>
                <a:cs typeface="Arial" panose="020B0604020202020204" pitchFamily="34" charset="0"/>
              </a:rPr>
              <a:t> town centre/ high street in a way that </a:t>
            </a:r>
            <a:r>
              <a:rPr lang="en-GB" sz="1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improves experience</a:t>
            </a:r>
            <a:r>
              <a:rPr lang="en-GB" sz="1800" dirty="0" smtClean="0">
                <a:solidFill>
                  <a:schemeClr val="bg1"/>
                </a:solidFill>
                <a:latin typeface="Verdana" panose="020B0604030504040204" pitchFamily="34" charset="0"/>
                <a:ea typeface="Verdana" panose="020B0604030504040204" pitchFamily="34" charset="0"/>
                <a:cs typeface="Arial" panose="020B0604020202020204" pitchFamily="34" charset="0"/>
              </a:rPr>
              <a:t>, drives </a:t>
            </a:r>
            <a:r>
              <a:rPr lang="en-GB" sz="1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growth</a:t>
            </a:r>
            <a:r>
              <a:rPr lang="en-GB" sz="1800" dirty="0" smtClean="0">
                <a:solidFill>
                  <a:schemeClr val="bg1"/>
                </a:solidFill>
                <a:latin typeface="Verdana" panose="020B0604030504040204" pitchFamily="34" charset="0"/>
                <a:ea typeface="Verdana" panose="020B0604030504040204" pitchFamily="34" charset="0"/>
                <a:cs typeface="Arial" panose="020B0604020202020204" pitchFamily="34" charset="0"/>
              </a:rPr>
              <a:t> and ensures </a:t>
            </a:r>
            <a:r>
              <a:rPr lang="en-GB" sz="1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future sustainability</a:t>
            </a:r>
            <a:r>
              <a:rPr lang="en-GB" sz="1800" dirty="0" smtClean="0">
                <a:solidFill>
                  <a:schemeClr val="bg1"/>
                </a:solidFill>
                <a:latin typeface="Verdana" panose="020B0604030504040204" pitchFamily="34" charset="0"/>
                <a:ea typeface="Verdana" panose="020B0604030504040204" pitchFamily="34" charset="0"/>
                <a:cs typeface="Arial" panose="020B0604020202020204" pitchFamily="34" charset="0"/>
              </a:rPr>
              <a:t>.  </a:t>
            </a:r>
          </a:p>
          <a:p>
            <a:pPr marL="0" indent="0">
              <a:buNone/>
            </a:pPr>
            <a:endParaRPr lang="en-GB" sz="1800" dirty="0" smtClean="0">
              <a:solidFill>
                <a:schemeClr val="bg1"/>
              </a:solidFill>
              <a:latin typeface="Verdana" panose="020B0604030504040204" pitchFamily="34" charset="0"/>
              <a:ea typeface="Verdana" panose="020B0604030504040204" pitchFamily="34" charset="0"/>
              <a:cs typeface="Arial" panose="020B0604020202020204" pitchFamily="34" charset="0"/>
            </a:endParaRPr>
          </a:p>
          <a:p>
            <a:r>
              <a:rPr lang="en-GB" sz="1800" dirty="0" smtClean="0">
                <a:solidFill>
                  <a:schemeClr val="bg1"/>
                </a:solidFill>
                <a:latin typeface="Verdana" panose="020B0604030504040204" pitchFamily="34" charset="0"/>
                <a:ea typeface="Verdana" panose="020B0604030504040204" pitchFamily="34" charset="0"/>
                <a:cs typeface="Arial" panose="020B0604020202020204" pitchFamily="34" charset="0"/>
              </a:rPr>
              <a:t>The Fund aims to deliver structural transformation through capital investment in land, buildings and infrastructure. </a:t>
            </a:r>
          </a:p>
          <a:p>
            <a:endParaRPr lang="en-GB" sz="1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27693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Introduction to the Future High Streets Fund </a:t>
            </a:r>
            <a:endPar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47910" y="3099592"/>
            <a:ext cx="1550424" cy="646331"/>
          </a:xfrm>
          <a:prstGeom prst="rect">
            <a:avLst/>
          </a:prstGeom>
          <a:noFill/>
        </p:spPr>
        <p:txBody>
          <a:bodyPr wrap="none" rtlCol="0">
            <a:spAutoFit/>
          </a:bodyPr>
          <a:lstStyle/>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Strategic</a:t>
            </a:r>
          </a:p>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Objectives</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
        <p:nvSpPr>
          <p:cNvPr id="9" name="Content Placeholder 2"/>
          <p:cNvSpPr txBox="1">
            <a:spLocks/>
          </p:cNvSpPr>
          <p:nvPr/>
        </p:nvSpPr>
        <p:spPr>
          <a:xfrm>
            <a:off x="1959427" y="2676728"/>
            <a:ext cx="7763540" cy="3363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smtClean="0">
              <a:solidFill>
                <a:schemeClr val="bg1"/>
              </a:solidFill>
              <a:latin typeface="Verdana" panose="020B0604030504040204" pitchFamily="34" charset="0"/>
              <a:ea typeface="Verdana" panose="020B0604030504040204" pitchFamily="34" charset="0"/>
            </a:endParaRPr>
          </a:p>
          <a:p>
            <a:pPr lvl="1"/>
            <a:r>
              <a:rPr lang="en-GB" sz="1800" dirty="0">
                <a:solidFill>
                  <a:schemeClr val="bg1"/>
                </a:solidFill>
                <a:latin typeface="Verdana" panose="020B0604030504040204" pitchFamily="34" charset="0"/>
                <a:ea typeface="Verdana" panose="020B0604030504040204" pitchFamily="34" charset="0"/>
                <a:cs typeface="Arial" panose="020B0604020202020204" pitchFamily="34" charset="0"/>
              </a:rPr>
              <a:t>Investment in physical infrastructure </a:t>
            </a:r>
          </a:p>
          <a:p>
            <a:pPr lvl="1"/>
            <a:r>
              <a:rPr lang="en-GB" sz="1800" dirty="0">
                <a:solidFill>
                  <a:schemeClr val="bg1"/>
                </a:solidFill>
                <a:latin typeface="Verdana" panose="020B0604030504040204" pitchFamily="34" charset="0"/>
                <a:ea typeface="Verdana" panose="020B0604030504040204" pitchFamily="34" charset="0"/>
                <a:cs typeface="Arial" panose="020B0604020202020204" pitchFamily="34" charset="0"/>
              </a:rPr>
              <a:t>Acquisition and assembly of land including to support new housing, workspaces and public realm </a:t>
            </a:r>
          </a:p>
          <a:p>
            <a:pPr lvl="1"/>
            <a:r>
              <a:rPr lang="en-GB" sz="1800" dirty="0">
                <a:solidFill>
                  <a:schemeClr val="bg1"/>
                </a:solidFill>
                <a:latin typeface="Verdana" panose="020B0604030504040204" pitchFamily="34" charset="0"/>
                <a:ea typeface="Verdana" panose="020B0604030504040204" pitchFamily="34" charset="0"/>
                <a:cs typeface="Arial" panose="020B0604020202020204" pitchFamily="34" charset="0"/>
              </a:rPr>
              <a:t>Improvements to transport access, traffic flow and circulation in the area </a:t>
            </a:r>
          </a:p>
          <a:p>
            <a:pPr lvl="1"/>
            <a:r>
              <a:rPr lang="en-GB" sz="1800" dirty="0">
                <a:solidFill>
                  <a:schemeClr val="bg1"/>
                </a:solidFill>
                <a:latin typeface="Verdana" panose="020B0604030504040204" pitchFamily="34" charset="0"/>
                <a:ea typeface="Verdana" panose="020B0604030504040204" pitchFamily="34" charset="0"/>
                <a:cs typeface="Arial" panose="020B0604020202020204" pitchFamily="34" charset="0"/>
              </a:rPr>
              <a:t>Supporting change of use including (where appropriate) housing delivery and densification </a:t>
            </a:r>
          </a:p>
          <a:p>
            <a:pPr lvl="1"/>
            <a:r>
              <a:rPr lang="en-GB" sz="1800" dirty="0">
                <a:solidFill>
                  <a:schemeClr val="bg1"/>
                </a:solidFill>
                <a:latin typeface="Verdana" panose="020B0604030504040204" pitchFamily="34" charset="0"/>
                <a:ea typeface="Verdana" panose="020B0604030504040204" pitchFamily="34" charset="0"/>
                <a:cs typeface="Arial" panose="020B0604020202020204" pitchFamily="34" charset="0"/>
              </a:rPr>
              <a:t>Supporting adaptation of the high street in response to changing technology </a:t>
            </a:r>
          </a:p>
          <a:p>
            <a:pPr marL="0" indent="0">
              <a:buNone/>
            </a:pPr>
            <a:endParaRPr lang="en-GB" sz="1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43094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207B"/>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5666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87" y="5911643"/>
            <a:ext cx="1600440" cy="627564"/>
          </a:xfrm>
          <a:prstGeom prst="rect">
            <a:avLst/>
          </a:prstGeom>
        </p:spPr>
      </p:pic>
      <p:sp>
        <p:nvSpPr>
          <p:cNvPr id="3" name="TextBox 2"/>
          <p:cNvSpPr txBox="1"/>
          <p:nvPr/>
        </p:nvSpPr>
        <p:spPr>
          <a:xfrm>
            <a:off x="1959427" y="373776"/>
            <a:ext cx="9846128" cy="1569660"/>
          </a:xfrm>
          <a:prstGeom prst="rect">
            <a:avLst/>
          </a:prstGeom>
          <a:noFill/>
        </p:spPr>
        <p:txBody>
          <a:bodyPr wrap="square" rtlCol="0">
            <a:spAutoFit/>
          </a:bodyPr>
          <a:lstStyle/>
          <a:p>
            <a:r>
              <a:rPr lang="en-GB" sz="4800" b="1" dirty="0" smtClean="0">
                <a:solidFill>
                  <a:schemeClr val="bg1"/>
                </a:solidFill>
                <a:latin typeface="Verdana" panose="020B0604030504040204" pitchFamily="34" charset="0"/>
                <a:ea typeface="Verdana" panose="020B0604030504040204" pitchFamily="34" charset="0"/>
                <a:cs typeface="Arial" panose="020B0604020202020204" pitchFamily="34" charset="0"/>
              </a:rPr>
              <a:t>Introduction to the Future High Streets Fund </a:t>
            </a:r>
            <a:endParaRPr lang="en-GB" sz="4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cxnSp>
        <p:nvCxnSpPr>
          <p:cNvPr id="8" name="Straight Connector 7"/>
          <p:cNvCxnSpPr/>
          <p:nvPr/>
        </p:nvCxnSpPr>
        <p:spPr>
          <a:xfrm>
            <a:off x="2069437" y="2826484"/>
            <a:ext cx="6196263" cy="0"/>
          </a:xfrm>
          <a:prstGeom prst="line">
            <a:avLst/>
          </a:prstGeom>
          <a:ln w="38100">
            <a:solidFill>
              <a:srgbClr val="ED207B"/>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0038" y="3099592"/>
            <a:ext cx="1268296" cy="646331"/>
          </a:xfrm>
          <a:prstGeom prst="rect">
            <a:avLst/>
          </a:prstGeom>
          <a:noFill/>
        </p:spPr>
        <p:txBody>
          <a:bodyPr wrap="none" rtlCol="0">
            <a:spAutoFit/>
          </a:bodyPr>
          <a:lstStyle/>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Making</a:t>
            </a:r>
          </a:p>
          <a:p>
            <a:pPr algn="r"/>
            <a:r>
              <a:rPr lang="en-US" b="1" dirty="0" smtClean="0">
                <a:solidFill>
                  <a:srgbClr val="ED207B"/>
                </a:solidFill>
                <a:latin typeface="Verdana" panose="020B0604030504040204" pitchFamily="34" charset="0"/>
                <a:ea typeface="Verdana" panose="020B0604030504040204" pitchFamily="34" charset="0"/>
                <a:cs typeface="Arial" panose="020B0604020202020204" pitchFamily="34" charset="0"/>
              </a:rPr>
              <a:t>the case</a:t>
            </a:r>
            <a:endParaRPr lang="en-GB" b="1" dirty="0">
              <a:solidFill>
                <a:srgbClr val="ED207B"/>
              </a:solidFill>
              <a:latin typeface="Verdana" panose="020B0604030504040204" pitchFamily="34" charset="0"/>
              <a:ea typeface="Verdana" panose="020B0604030504040204" pitchFamily="34" charset="0"/>
              <a:cs typeface="Arial" panose="020B0604020202020204" pitchFamily="34" charset="0"/>
            </a:endParaRPr>
          </a:p>
        </p:txBody>
      </p:sp>
      <p:sp>
        <p:nvSpPr>
          <p:cNvPr id="9" name="Content Placeholder 2"/>
          <p:cNvSpPr txBox="1">
            <a:spLocks/>
          </p:cNvSpPr>
          <p:nvPr/>
        </p:nvSpPr>
        <p:spPr>
          <a:xfrm>
            <a:off x="1959427" y="2676728"/>
            <a:ext cx="7763540" cy="3363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smtClean="0">
              <a:solidFill>
                <a:schemeClr val="bg1"/>
              </a:solidFill>
              <a:latin typeface="Verdana" panose="020B0604030504040204" pitchFamily="34" charset="0"/>
              <a:ea typeface="Verdana" panose="020B0604030504040204" pitchFamily="34" charset="0"/>
            </a:endParaRPr>
          </a:p>
          <a:p>
            <a:r>
              <a:rPr lang="en-GB" sz="1800" dirty="0">
                <a:solidFill>
                  <a:schemeClr val="bg1"/>
                </a:solidFill>
                <a:latin typeface="Verdana" panose="020B0604030504040204" pitchFamily="34" charset="0"/>
                <a:ea typeface="Verdana" panose="020B0604030504040204" pitchFamily="34" charset="0"/>
              </a:rPr>
              <a:t>Strategic </a:t>
            </a:r>
            <a:r>
              <a:rPr lang="en-GB" sz="1800" dirty="0" smtClean="0">
                <a:solidFill>
                  <a:schemeClr val="bg1"/>
                </a:solidFill>
                <a:latin typeface="Verdana" panose="020B0604030504040204" pitchFamily="34" charset="0"/>
                <a:ea typeface="Verdana" panose="020B0604030504040204" pitchFamily="34" charset="0"/>
              </a:rPr>
              <a:t>case</a:t>
            </a:r>
          </a:p>
          <a:p>
            <a:r>
              <a:rPr lang="en-GB" sz="1800" dirty="0" smtClean="0">
                <a:solidFill>
                  <a:schemeClr val="bg1"/>
                </a:solidFill>
                <a:latin typeface="Verdana" panose="020B0604030504040204" pitchFamily="34" charset="0"/>
                <a:ea typeface="Verdana" panose="020B0604030504040204" pitchFamily="34" charset="0"/>
              </a:rPr>
              <a:t>Economic case</a:t>
            </a:r>
          </a:p>
          <a:p>
            <a:r>
              <a:rPr lang="en-GB" sz="1800" dirty="0" smtClean="0">
                <a:solidFill>
                  <a:schemeClr val="bg1"/>
                </a:solidFill>
                <a:latin typeface="Verdana" panose="020B0604030504040204" pitchFamily="34" charset="0"/>
                <a:ea typeface="Verdana" panose="020B0604030504040204" pitchFamily="34" charset="0"/>
              </a:rPr>
              <a:t>Commercial case</a:t>
            </a:r>
          </a:p>
          <a:p>
            <a:r>
              <a:rPr lang="en-GB" sz="1800" dirty="0" smtClean="0">
                <a:solidFill>
                  <a:schemeClr val="bg1"/>
                </a:solidFill>
                <a:latin typeface="Verdana" panose="020B0604030504040204" pitchFamily="34" charset="0"/>
                <a:ea typeface="Verdana" panose="020B0604030504040204" pitchFamily="34" charset="0"/>
              </a:rPr>
              <a:t>Financial case</a:t>
            </a:r>
          </a:p>
          <a:p>
            <a:r>
              <a:rPr lang="en-GB" sz="1800" dirty="0" smtClean="0">
                <a:solidFill>
                  <a:schemeClr val="bg1"/>
                </a:solidFill>
                <a:latin typeface="Verdana" panose="020B0604030504040204" pitchFamily="34" charset="0"/>
                <a:ea typeface="Verdana" panose="020B0604030504040204" pitchFamily="34" charset="0"/>
              </a:rPr>
              <a:t>Management case</a:t>
            </a:r>
            <a:endParaRPr lang="en-GB" sz="1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92820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TotalTime>
  <Words>1124</Words>
  <Application>Microsoft Office PowerPoint</Application>
  <PresentationFormat>Widescreen</PresentationFormat>
  <Paragraphs>181</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Warwick District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Johnathan Branson</dc:creator>
  <cp:lastModifiedBy>Johnathan Branson</cp:lastModifiedBy>
  <cp:revision>28</cp:revision>
  <dcterms:created xsi:type="dcterms:W3CDTF">2020-02-06T13:40:40Z</dcterms:created>
  <dcterms:modified xsi:type="dcterms:W3CDTF">2020-02-13T16:15:15Z</dcterms:modified>
</cp:coreProperties>
</file>