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7" r:id="rId9"/>
    <p:sldId id="263" r:id="rId10"/>
    <p:sldId id="270" r:id="rId11"/>
    <p:sldId id="266" r:id="rId12"/>
    <p:sldId id="269" r:id="rId13"/>
    <p:sldId id="26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40D4-6E12-4F7C-9A08-3E10D5A0F9B7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4204-37CD-4738-BFD6-F2F387E21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30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9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8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9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7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7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01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55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3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8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82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8063-0623-4D77-826B-2CE2620B7DD4}" type="datetimeFigureOut">
              <a:rPr lang="en-GB" smtClean="0"/>
              <a:t>07/05/2013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F73F-7922-4E6B-A126-6BA74602CD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6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n-GB" dirty="0" smtClean="0"/>
              <a:t>St Michael’s Chapel and Master’s </a:t>
            </a:r>
            <a:br>
              <a:rPr lang="en-GB" dirty="0" smtClean="0"/>
            </a:br>
            <a:r>
              <a:rPr lang="en-GB" dirty="0" smtClean="0"/>
              <a:t>House, Saltisford Warwick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/>
          <a:lstStyle/>
          <a:p>
            <a:r>
              <a:rPr lang="en-GB" dirty="0" smtClean="0"/>
              <a:t>Exciting Partnership Development Opportunity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2706878" cy="182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0925"/>
            <a:ext cx="26463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6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Housing with Care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161 units now in place</a:t>
            </a:r>
          </a:p>
          <a:p>
            <a:r>
              <a:rPr lang="en-GB" dirty="0"/>
              <a:t>399 units under construction</a:t>
            </a:r>
          </a:p>
          <a:p>
            <a:r>
              <a:rPr lang="en-GB" dirty="0"/>
              <a:t>Planning consent in place for further 311 units</a:t>
            </a:r>
          </a:p>
          <a:p>
            <a:r>
              <a:rPr lang="en-GB" dirty="0"/>
              <a:t>Further applications imminent</a:t>
            </a:r>
          </a:p>
          <a:p>
            <a:r>
              <a:rPr lang="en-GB" dirty="0"/>
              <a:t>Growth of private funding market</a:t>
            </a:r>
          </a:p>
          <a:p>
            <a:r>
              <a:rPr lang="en-GB" dirty="0"/>
              <a:t>More sites for Specialised HwC to </a:t>
            </a:r>
            <a:r>
              <a:rPr lang="en-GB" dirty="0" smtClean="0"/>
              <a:t>follow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10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635670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 smtClean="0"/>
              <a:t>Enabling Works </a:t>
            </a:r>
            <a:endParaRPr lang="en-GB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8208912" cy="1152128"/>
          </a:xfrm>
        </p:spPr>
        <p:txBody>
          <a:bodyPr>
            <a:noAutofit/>
          </a:bodyPr>
          <a:lstStyle/>
          <a:p>
            <a:r>
              <a:rPr lang="en-GB" sz="3200" dirty="0" smtClean="0"/>
              <a:t>Rough order of magnitude assessment assesses enabling works required at approx. £1m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80720" cy="447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discussions with interested parties to identify sustainable solution</a:t>
            </a:r>
          </a:p>
          <a:p>
            <a:r>
              <a:rPr lang="en-GB" dirty="0" smtClean="0"/>
              <a:t>Apply </a:t>
            </a:r>
            <a:r>
              <a:rPr lang="en-GB" dirty="0"/>
              <a:t>for English Heritage Funding </a:t>
            </a:r>
          </a:p>
          <a:p>
            <a:r>
              <a:rPr lang="en-GB" dirty="0" smtClean="0"/>
              <a:t>Bidding process </a:t>
            </a:r>
          </a:p>
          <a:p>
            <a:r>
              <a:rPr lang="en-GB" dirty="0" smtClean="0"/>
              <a:t>Work up Development Agreement</a:t>
            </a:r>
          </a:p>
          <a:p>
            <a:r>
              <a:rPr lang="en-GB" dirty="0" smtClean="0"/>
              <a:t>Commence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4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and answer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7200" dirty="0" smtClean="0"/>
          </a:p>
          <a:p>
            <a:pPr algn="ctr"/>
            <a:r>
              <a:rPr lang="en-GB" sz="7200" dirty="0" smtClean="0"/>
              <a:t>Your questions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942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Introductions: </a:t>
            </a:r>
          </a:p>
          <a:p>
            <a:pPr lvl="2"/>
            <a:r>
              <a:rPr lang="en-GB" dirty="0" smtClean="0"/>
              <a:t>Tim Willis, Strategic Lead (Care and Choice Accommodation) programme, Warwickshire County Council</a:t>
            </a:r>
          </a:p>
          <a:p>
            <a:pPr lvl="2"/>
            <a:r>
              <a:rPr lang="en-GB" dirty="0" smtClean="0"/>
              <a:t>Andy Jones, Deputy Chief Executive, Warwick District Council</a:t>
            </a:r>
          </a:p>
          <a:p>
            <a:pPr lvl="2"/>
            <a:r>
              <a:rPr lang="en-GB" dirty="0" smtClean="0"/>
              <a:t>Alan Mayes, Warwick District Council, Principal </a:t>
            </a:r>
            <a:r>
              <a:rPr lang="en-GB" dirty="0"/>
              <a:t>A</a:t>
            </a:r>
            <a:r>
              <a:rPr lang="en-GB" dirty="0" smtClean="0"/>
              <a:t>rchitect Planner</a:t>
            </a:r>
          </a:p>
          <a:p>
            <a:r>
              <a:rPr lang="en-GB" dirty="0" smtClean="0"/>
              <a:t>Shape of today</a:t>
            </a:r>
          </a:p>
          <a:p>
            <a:pPr lvl="2"/>
            <a:r>
              <a:rPr lang="en-GB" dirty="0" smtClean="0"/>
              <a:t>Short presentation</a:t>
            </a:r>
          </a:p>
          <a:p>
            <a:pPr lvl="2"/>
            <a:r>
              <a:rPr lang="en-GB" dirty="0" smtClean="0"/>
              <a:t>Question and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2549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are seeking to achieve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00201"/>
            <a:ext cx="2685389" cy="391703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Identify a sustainable solution for the site</a:t>
            </a:r>
          </a:p>
          <a:p>
            <a:r>
              <a:rPr lang="en-GB" dirty="0" smtClean="0"/>
              <a:t>Realise conservat</a:t>
            </a:r>
            <a:r>
              <a:rPr lang="en-GB" dirty="0"/>
              <a:t>i</a:t>
            </a:r>
            <a:r>
              <a:rPr lang="en-GB" dirty="0" smtClean="0"/>
              <a:t>on and community benefits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7" y="1556792"/>
            <a:ext cx="555190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56" y="5085184"/>
            <a:ext cx="7848872" cy="1224136"/>
          </a:xfrm>
        </p:spPr>
        <p:txBody>
          <a:bodyPr anchor="b" anchorCtr="0">
            <a:noAutofit/>
          </a:bodyPr>
          <a:lstStyle/>
          <a:p>
            <a:r>
              <a:rPr lang="en-GB" sz="2000" dirty="0" smtClean="0"/>
              <a:t>Feasibility study commissioned 2012</a:t>
            </a:r>
          </a:p>
          <a:p>
            <a:r>
              <a:rPr lang="en-GB" sz="2000" dirty="0" smtClean="0"/>
              <a:t>Engagement with English Heritage and Homes and Communities Agency</a:t>
            </a:r>
            <a:endParaRPr lang="en-GB" sz="2000" dirty="0"/>
          </a:p>
          <a:p>
            <a:r>
              <a:rPr lang="en-GB" sz="2000" dirty="0" smtClean="0"/>
              <a:t>Market testing</a:t>
            </a:r>
            <a:endParaRPr lang="en-GB" sz="20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47447"/>
            <a:ext cx="46051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656" y="1340768"/>
            <a:ext cx="3024336" cy="3096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Desire </a:t>
            </a:r>
            <a:r>
              <a:rPr lang="en-GB" sz="2000" dirty="0"/>
              <a:t>to restore listed buildings and </a:t>
            </a:r>
            <a:r>
              <a:rPr lang="en-GB" sz="2000" dirty="0" smtClean="0"/>
              <a:t>recognition of potential </a:t>
            </a:r>
            <a:r>
              <a:rPr lang="en-GB" sz="2000" dirty="0"/>
              <a:t>for the 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Archaeological Evaluation </a:t>
            </a:r>
            <a:r>
              <a:rPr lang="en-GB" sz="2000" dirty="0" smtClean="0"/>
              <a:t>2004 </a:t>
            </a:r>
            <a:endParaRPr lang="en-GB" sz="2000" dirty="0"/>
          </a:p>
          <a:p>
            <a:pPr marL="285750" indent="-285750">
              <a:spcBef>
                <a:spcPts val="480"/>
              </a:spcBef>
              <a:buFont typeface="Arial" pitchFamily="34" charset="0"/>
              <a:buChar char="•"/>
            </a:pPr>
            <a:r>
              <a:rPr lang="en-GB" sz="2000" dirty="0"/>
              <a:t>Planning </a:t>
            </a:r>
            <a:r>
              <a:rPr lang="en-GB" sz="2000" dirty="0" smtClean="0"/>
              <a:t>consent for </a:t>
            </a:r>
            <a:r>
              <a:rPr lang="en-GB" sz="2000" dirty="0"/>
              <a:t>development of site approved </a:t>
            </a:r>
            <a:r>
              <a:rPr lang="en-GB" sz="2000" dirty="0" smtClean="0"/>
              <a:t>2007</a:t>
            </a:r>
          </a:p>
          <a:p>
            <a:pPr>
              <a:spcBef>
                <a:spcPts val="480"/>
              </a:spcBef>
            </a:pPr>
            <a:endParaRPr lang="en-GB" sz="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Scheduled Monument Consent granted </a:t>
            </a:r>
            <a:r>
              <a:rPr lang="en-GB" sz="2000" dirty="0" smtClean="0"/>
              <a:t>2009</a:t>
            </a:r>
          </a:p>
          <a:p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503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A piece of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5285"/>
            <a:ext cx="3970784" cy="4525963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 smtClean="0"/>
              <a:t>At least 320 religious houses and hospitals for care of lepers (known as leper or “lazar” houses) established in England (between end of c11th and 1350</a:t>
            </a:r>
          </a:p>
          <a:p>
            <a:endParaRPr lang="en-GB" sz="1300" dirty="0" smtClean="0"/>
          </a:p>
          <a:p>
            <a:r>
              <a:rPr lang="en-GB" sz="3800" dirty="0" smtClean="0"/>
              <a:t>This site is one of three known examples of leper hospitals in country</a:t>
            </a:r>
          </a:p>
          <a:p>
            <a:endParaRPr lang="en-GB" sz="1300" dirty="0" smtClean="0"/>
          </a:p>
          <a:p>
            <a:r>
              <a:rPr lang="en-GB" sz="3800" dirty="0" smtClean="0"/>
              <a:t>Leper hospital – provide permanent segregation rather than medical care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1268760"/>
            <a:ext cx="269129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9515" y="523212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leper begging for alms from the margins of an English Pontifical c1425  - British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 - continued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Below ground remains of leper hospital, chapel and cemetery – scheduled ancient monument</a:t>
            </a:r>
          </a:p>
          <a:p>
            <a:r>
              <a:rPr lang="en-GB" dirty="0"/>
              <a:t>Current standing buildings,  Chapel  - single cell stone-building of 15</a:t>
            </a:r>
            <a:r>
              <a:rPr lang="en-GB" baseline="30000" dirty="0"/>
              <a:t>th</a:t>
            </a:r>
            <a:r>
              <a:rPr lang="en-GB" dirty="0"/>
              <a:t> century date and Master’s </a:t>
            </a:r>
            <a:r>
              <a:rPr lang="en-GB" dirty="0" smtClean="0"/>
              <a:t>House -  </a:t>
            </a:r>
            <a:r>
              <a:rPr lang="en-GB" dirty="0"/>
              <a:t>timber framed late 15</a:t>
            </a:r>
            <a:r>
              <a:rPr lang="en-GB" baseline="30000" dirty="0"/>
              <a:t>th</a:t>
            </a:r>
            <a:r>
              <a:rPr lang="en-GB" dirty="0"/>
              <a:t> to early 16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Century</a:t>
            </a:r>
            <a:endParaRPr lang="en-GB" dirty="0"/>
          </a:p>
          <a:p>
            <a:r>
              <a:rPr lang="en-GB" dirty="0"/>
              <a:t>Hospital founded by Roger, Earl of Warwick in 1135 </a:t>
            </a:r>
          </a:p>
          <a:p>
            <a:r>
              <a:rPr lang="en-GB" dirty="0"/>
              <a:t>First reference to leper hospital in 1275 and by 1540 </a:t>
            </a:r>
            <a:r>
              <a:rPr lang="en-GB" dirty="0" smtClean="0"/>
              <a:t>it </a:t>
            </a:r>
            <a:r>
              <a:rPr lang="en-GB" dirty="0"/>
              <a:t>was said to be “much in ruin”</a:t>
            </a:r>
          </a:p>
          <a:p>
            <a:r>
              <a:rPr lang="en-GB" dirty="0"/>
              <a:t>1545 </a:t>
            </a:r>
            <a:r>
              <a:rPr lang="en-GB" dirty="0" smtClean="0"/>
              <a:t>– leased </a:t>
            </a:r>
            <a:r>
              <a:rPr lang="en-GB" dirty="0"/>
              <a:t>to layman Richard Fisher, distributed alms </a:t>
            </a:r>
          </a:p>
          <a:p>
            <a:r>
              <a:rPr lang="en-GB" dirty="0"/>
              <a:t>1557 – last priest </a:t>
            </a:r>
            <a:r>
              <a:rPr lang="en-GB" dirty="0" smtClean="0"/>
              <a:t>recorded </a:t>
            </a:r>
            <a:r>
              <a:rPr lang="en-GB" dirty="0"/>
              <a:t>as warden takes office</a:t>
            </a:r>
          </a:p>
          <a:p>
            <a:r>
              <a:rPr lang="en-GB" dirty="0"/>
              <a:t>Chapel and Master’s House converted to cottages 17</a:t>
            </a:r>
            <a:r>
              <a:rPr lang="en-GB" baseline="30000" dirty="0"/>
              <a:t>th</a:t>
            </a:r>
            <a:r>
              <a:rPr lang="en-GB" dirty="0"/>
              <a:t>-18</a:t>
            </a:r>
            <a:r>
              <a:rPr lang="en-GB" baseline="30000" dirty="0"/>
              <a:t>th</a:t>
            </a:r>
            <a:r>
              <a:rPr lang="en-GB" dirty="0"/>
              <a:t> centuries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2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delivery and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Specialist accommodation to meet mental health needs</a:t>
            </a:r>
          </a:p>
          <a:p>
            <a:r>
              <a:rPr lang="en-GB" dirty="0" smtClean="0"/>
              <a:t>Feasibility study indicates potential to deliver 10 – 16  mixed tenure units</a:t>
            </a:r>
          </a:p>
          <a:p>
            <a:r>
              <a:rPr lang="en-GB" dirty="0" smtClean="0"/>
              <a:t>Develop in line with WDC </a:t>
            </a:r>
            <a:r>
              <a:rPr lang="en-GB" dirty="0" smtClean="0"/>
              <a:t>guidelines, DoH Extra Care Toolkit, 10 HAPPI principles</a:t>
            </a:r>
          </a:p>
          <a:p>
            <a:r>
              <a:rPr lang="en-GB" dirty="0" smtClean="0"/>
              <a:t>Open to </a:t>
            </a:r>
            <a:r>
              <a:rPr lang="en-GB" dirty="0" smtClean="0"/>
              <a:t>market</a:t>
            </a:r>
            <a:r>
              <a:rPr lang="en-GB" dirty="0" smtClean="0"/>
              <a:t> </a:t>
            </a:r>
            <a:r>
              <a:rPr lang="en-GB" dirty="0" smtClean="0"/>
              <a:t>ideas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83" y="1628800"/>
            <a:ext cx="2845535" cy="35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Indicative design to indicate site potential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Conservation considerations </a:t>
            </a:r>
            <a:br>
              <a:rPr lang="en-GB" dirty="0" smtClean="0"/>
            </a:br>
            <a:r>
              <a:rPr lang="en-GB" dirty="0" smtClean="0"/>
              <a:t>Alan Mayes, WDC Principal Architect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700" dirty="0">
                <a:solidFill>
                  <a:prstClr val="black"/>
                </a:solidFill>
              </a:rPr>
              <a:t>Part of the site is a Scheduled Ancient  Monument and may require an additional Scheduled Monument Consent </a:t>
            </a:r>
          </a:p>
          <a:p>
            <a:pPr lvl="0"/>
            <a:r>
              <a:rPr lang="en-GB" sz="2700" dirty="0">
                <a:solidFill>
                  <a:prstClr val="black"/>
                </a:solidFill>
              </a:rPr>
              <a:t>The </a:t>
            </a:r>
            <a:r>
              <a:rPr lang="en-GB" sz="2700" dirty="0" smtClean="0">
                <a:solidFill>
                  <a:prstClr val="black"/>
                </a:solidFill>
              </a:rPr>
              <a:t>Master’s </a:t>
            </a:r>
            <a:r>
              <a:rPr lang="en-GB" sz="2700" dirty="0">
                <a:solidFill>
                  <a:prstClr val="black"/>
                </a:solidFill>
              </a:rPr>
              <a:t>House and Chapel are grade II* </a:t>
            </a:r>
            <a:r>
              <a:rPr lang="en-GB" sz="2700" dirty="0" smtClean="0">
                <a:solidFill>
                  <a:prstClr val="black"/>
                </a:solidFill>
              </a:rPr>
              <a:t>listed. Consent </a:t>
            </a:r>
            <a:r>
              <a:rPr lang="en-GB" sz="2700" dirty="0">
                <a:solidFill>
                  <a:prstClr val="black"/>
                </a:solidFill>
              </a:rPr>
              <a:t>has been granted for restoration of the </a:t>
            </a:r>
            <a:r>
              <a:rPr lang="en-GB" sz="2700" dirty="0" smtClean="0">
                <a:solidFill>
                  <a:prstClr val="black"/>
                </a:solidFill>
              </a:rPr>
              <a:t>Master’s </a:t>
            </a:r>
            <a:r>
              <a:rPr lang="en-GB" sz="2700" dirty="0">
                <a:solidFill>
                  <a:prstClr val="black"/>
                </a:solidFill>
              </a:rPr>
              <a:t>House . Further listed building consent will be required for alterations to </a:t>
            </a:r>
            <a:r>
              <a:rPr lang="en-GB" sz="2700" dirty="0" smtClean="0">
                <a:solidFill>
                  <a:prstClr val="black"/>
                </a:solidFill>
              </a:rPr>
              <a:t>these buildings</a:t>
            </a:r>
            <a:endParaRPr lang="en-GB" sz="2700" dirty="0">
              <a:solidFill>
                <a:prstClr val="black"/>
              </a:solidFill>
            </a:endParaRPr>
          </a:p>
          <a:p>
            <a:pPr lvl="0"/>
            <a:r>
              <a:rPr lang="en-GB" sz="2700" dirty="0">
                <a:solidFill>
                  <a:prstClr val="black"/>
                </a:solidFill>
              </a:rPr>
              <a:t>Specialist contactors will be required for works to  these </a:t>
            </a:r>
            <a:r>
              <a:rPr lang="en-GB" sz="2700" dirty="0" smtClean="0">
                <a:solidFill>
                  <a:prstClr val="black"/>
                </a:solidFill>
              </a:rPr>
              <a:t>buildings</a:t>
            </a:r>
            <a:endParaRPr lang="en-GB" sz="2700" dirty="0">
              <a:solidFill>
                <a:prstClr val="black"/>
              </a:solidFill>
            </a:endParaRPr>
          </a:p>
          <a:p>
            <a:pPr lvl="0"/>
            <a:r>
              <a:rPr lang="en-GB" sz="2700" dirty="0">
                <a:solidFill>
                  <a:prstClr val="black"/>
                </a:solidFill>
              </a:rPr>
              <a:t>English Heritage  will need to  be consulted about the </a:t>
            </a:r>
            <a:r>
              <a:rPr lang="en-GB" sz="2700" dirty="0" smtClean="0">
                <a:solidFill>
                  <a:prstClr val="black"/>
                </a:solidFill>
              </a:rPr>
              <a:t>proposals</a:t>
            </a:r>
            <a:endParaRPr lang="en-GB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Growing need for Housing with Care</a:t>
            </a:r>
          </a:p>
          <a:p>
            <a:r>
              <a:rPr lang="en-GB" dirty="0"/>
              <a:t>Growing demand for Specialised Housing</a:t>
            </a:r>
          </a:p>
          <a:p>
            <a:r>
              <a:rPr lang="en-GB" dirty="0"/>
              <a:t>Suitable for people experiencing dementia</a:t>
            </a:r>
          </a:p>
          <a:p>
            <a:r>
              <a:rPr lang="en-GB" dirty="0"/>
              <a:t>Introduction of “ EOP Locksmith” model</a:t>
            </a:r>
          </a:p>
          <a:p>
            <a:r>
              <a:rPr lang="en-GB" dirty="0"/>
              <a:t>Unlock potential for individual well-being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530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 Michael’s Chapel and Master’s  House, Saltisford Warwick</vt:lpstr>
      <vt:lpstr>Introduction </vt:lpstr>
      <vt:lpstr>What we are seeking to achieve</vt:lpstr>
      <vt:lpstr>The story so far</vt:lpstr>
      <vt:lpstr>A piece of history</vt:lpstr>
      <vt:lpstr>History  - continued </vt:lpstr>
      <vt:lpstr>Site delivery and information</vt:lpstr>
      <vt:lpstr>Conservation considerations  Alan Mayes, WDC Principal Architect </vt:lpstr>
      <vt:lpstr>Care Delivery</vt:lpstr>
      <vt:lpstr>Housing with Care update</vt:lpstr>
      <vt:lpstr>Enabling Works </vt:lpstr>
      <vt:lpstr>Next steps</vt:lpstr>
      <vt:lpstr>Question and answer session</vt:lpstr>
    </vt:vector>
  </TitlesOfParts>
  <Company>Warwick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Michael’s Chapel and Master’s House, Saltisford Warwick</dc:title>
  <dc:creator>Debbie Cole</dc:creator>
  <cp:lastModifiedBy>Tim Willis</cp:lastModifiedBy>
  <cp:revision>35</cp:revision>
  <cp:lastPrinted>2013-05-01T13:23:52Z</cp:lastPrinted>
  <dcterms:created xsi:type="dcterms:W3CDTF">2013-05-01T09:05:05Z</dcterms:created>
  <dcterms:modified xsi:type="dcterms:W3CDTF">2013-05-07T14:35:47Z</dcterms:modified>
</cp:coreProperties>
</file>